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Lst>
  <p:sldSz cy="5143500" cx="9144000"/>
  <p:notesSz cx="6858000" cy="9144000"/>
  <p:embeddedFontLst>
    <p:embeddedFont>
      <p:font typeface="Nunito SemiBold"/>
      <p:regular r:id="rId97"/>
      <p:bold r:id="rId98"/>
      <p:italic r:id="rId99"/>
      <p:boldItalic r:id="rId100"/>
    </p:embeddedFont>
    <p:embeddedFont>
      <p:font typeface="Roboto"/>
      <p:regular r:id="rId101"/>
      <p:bold r:id="rId102"/>
      <p:italic r:id="rId103"/>
      <p:boldItalic r:id="rId104"/>
    </p:embeddedFont>
    <p:embeddedFont>
      <p:font typeface="Nunito"/>
      <p:regular r:id="rId105"/>
      <p:bold r:id="rId106"/>
      <p:italic r:id="rId107"/>
      <p:boldItalic r:id="rId108"/>
    </p:embeddedFont>
    <p:embeddedFont>
      <p:font typeface="Montserrat"/>
      <p:regular r:id="rId109"/>
      <p:bold r:id="rId110"/>
      <p:italic r:id="rId111"/>
      <p:boldItalic r:id="rId112"/>
    </p:embeddedFont>
    <p:embeddedFont>
      <p:font typeface="Pacifico"/>
      <p:regular r:id="rId113"/>
    </p:embeddedFont>
    <p:embeddedFont>
      <p:font typeface="Nunito Black"/>
      <p:bold r:id="rId114"/>
      <p:boldItalic r:id="rId115"/>
    </p:embeddedFont>
    <p:embeddedFont>
      <p:font typeface="Comfortaa"/>
      <p:regular r:id="rId116"/>
      <p:bold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A6039B-D299-4442-A079-015EDD9BCF00}">
  <a:tblStyle styleId="{D9A6039B-D299-4442-A079-015EDD9BCF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Nunito-italic.fntdata"/><Relationship Id="rId106" Type="http://schemas.openxmlformats.org/officeDocument/2006/relationships/font" Target="fonts/Nunito-bold.fntdata"/><Relationship Id="rId105" Type="http://schemas.openxmlformats.org/officeDocument/2006/relationships/font" Target="fonts/Nunito-regular.fntdata"/><Relationship Id="rId104" Type="http://schemas.openxmlformats.org/officeDocument/2006/relationships/font" Target="fonts/Roboto-boldItalic.fntdata"/><Relationship Id="rId109" Type="http://schemas.openxmlformats.org/officeDocument/2006/relationships/font" Target="fonts/Montserrat-regular.fntdata"/><Relationship Id="rId108" Type="http://schemas.openxmlformats.org/officeDocument/2006/relationships/font" Target="fonts/Nunito-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italic.fntdata"/><Relationship Id="rId102" Type="http://schemas.openxmlformats.org/officeDocument/2006/relationships/font" Target="fonts/Roboto-bold.fntdata"/><Relationship Id="rId101" Type="http://schemas.openxmlformats.org/officeDocument/2006/relationships/font" Target="fonts/Roboto-regular.fntdata"/><Relationship Id="rId100" Type="http://schemas.openxmlformats.org/officeDocument/2006/relationships/font" Target="fonts/NunitoSemiBold-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NunitoSemiBold-regular.fntdata"/><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NunitoSemiBold-italic.fntdata"/><Relationship Id="rId10" Type="http://schemas.openxmlformats.org/officeDocument/2006/relationships/slide" Target="slides/slide4.xml"/><Relationship Id="rId98" Type="http://schemas.openxmlformats.org/officeDocument/2006/relationships/font" Target="fonts/NunitoSemiBold-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7" Type="http://schemas.openxmlformats.org/officeDocument/2006/relationships/font" Target="fonts/Comfortaa-bold.fntdata"/><Relationship Id="rId116" Type="http://schemas.openxmlformats.org/officeDocument/2006/relationships/font" Target="fonts/Comfortaa-regular.fntdata"/><Relationship Id="rId115" Type="http://schemas.openxmlformats.org/officeDocument/2006/relationships/font" Target="fonts/NunitoBlack-boldItalic.fntdata"/><Relationship Id="rId15" Type="http://schemas.openxmlformats.org/officeDocument/2006/relationships/slide" Target="slides/slide9.xml"/><Relationship Id="rId110" Type="http://schemas.openxmlformats.org/officeDocument/2006/relationships/font" Target="fonts/Montserrat-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NunitoBlack-bold.fntdata"/><Relationship Id="rId18" Type="http://schemas.openxmlformats.org/officeDocument/2006/relationships/slide" Target="slides/slide12.xml"/><Relationship Id="rId113" Type="http://schemas.openxmlformats.org/officeDocument/2006/relationships/font" Target="fonts/Pacifico-regular.fntdata"/><Relationship Id="rId112" Type="http://schemas.openxmlformats.org/officeDocument/2006/relationships/font" Target="fonts/Montserrat-boldItalic.fntdata"/><Relationship Id="rId111" Type="http://schemas.openxmlformats.org/officeDocument/2006/relationships/font" Target="fonts/Montserrat-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68c3d6689_1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068c3d6689_1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68dbc14f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68dbc14f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68dbc14f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68dbc14f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6d57cafcc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6d57cafcc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6d57cafc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6d57cafc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6d57cafcc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6d57cafcc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6d57cafcc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6d57cafcc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6d57cafcc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6d57cafcc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6d57cafc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6d57cafc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6d57cafcc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6d57cafcc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6d57cafc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6d57cafc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6ce8b7d3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6ce8b7d3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6ce8b7d3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6ce8b7d3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6d57cafc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6d57caf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6d57cafcc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6d57cafcc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6d57cafcc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6d57cafcc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6d57cafcc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6d57cafcc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6d57cafcc_8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6d57cafcc_8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6d57cafcc_8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6d57cafcc_8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6d57cafcc_8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6d57cafcc_8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6d57cafcc_8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6d57cafcc_8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6d57cafcc_8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6d57cafcc_8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68c3d6689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68c3d6689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6d57caf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6d57caf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58f06578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58f06578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6209b01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16209b01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6e092a1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6e092a1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6e092a17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6e092a17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6e092a177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6e092a177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6e092a177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6e092a177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6e092a1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6e092a1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6e092a17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6e092a17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6e092a17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6e092a17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6ce8b7d3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6ce8b7d3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ma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6e092a17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6e092a17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6e092a17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6e092a17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6e092a17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16e092a17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6e092a177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6e092a177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6263380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6263380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62633804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62633804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62633804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62633804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62633804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62633804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62633804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162633804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162633804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162633804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68dbc14f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68dbc14f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6e092a17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16e092a17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6e092a17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6e092a17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6e092a177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6e092a177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6e092a177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16e092a17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6e092a177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16e092a177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16e092a177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16e092a177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3e7ae88ec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13e7ae88ec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3e7ae88ec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3e7ae88ec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3e7ae88ec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3e7ae88ec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3e7ae88ec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13e7ae88ec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68dbc14f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68dbc14f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3e7ae88ec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13e7ae88ec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3e7ae88ec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13e7ae88ec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6e092a0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16e092a0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6e092a0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16e092a0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6e092a0d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16e092a0d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6e092a0d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6e092a0d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6e092a0d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6e092a0d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6e092a0d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16e092a0d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6e092a0d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6e092a0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3e7ae88ec_3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13e7ae88ec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6d57cafcc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6d57cafcc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16e092a177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16e092a177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16e092a177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16e092a177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4ce9799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24ce9799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220d16e31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220d16e31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24bbf219d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24bbf219d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4bbf219d0_2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24bbf219d0_2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24bbf219d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24bbf219d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1f03ccce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21f03ccce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24bbf219d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24bbf219d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2500b1d27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2500b1d27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6d57cafc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6d57cafc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500b1d27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500b1d27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4bda9c3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4bda9c3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500b1d27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2500b1d27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2500b1d27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2500b1d27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24f2ace9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24f2ace9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24f2ace9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24f2ace9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24b81e20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24b81e20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Karan maine objective slide ko kuchh krdiya okk</a:t>
            </a:r>
            <a:endParaRPr/>
          </a:p>
          <a:p>
            <a:pPr indent="0" lvl="0" marL="0" rtl="0" algn="l">
              <a:spcBef>
                <a:spcPts val="0"/>
              </a:spcBef>
              <a:spcAft>
                <a:spcPts val="0"/>
              </a:spcAft>
              <a:buNone/>
            </a:pPr>
            <a:r>
              <a:rPr lang="en"/>
              <a:t>Oh axaxa lemme see</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2500b1d27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2500b1d27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220d16e31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220d16e31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2500b1d27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2500b1d27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6d57cafcc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6d57cafcc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220d16e31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220d16e31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www.geeksforgeeks.org/named-entity-recogni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hyperlink" Target="https://en.wikipedia.org/wiki/Computer" TargetMode="External"/><Relationship Id="rId9" Type="http://schemas.openxmlformats.org/officeDocument/2006/relationships/hyperlink" Target="https://en.wikipedia.org/wiki/Computer_programmer" TargetMode="External"/><Relationship Id="rId5" Type="http://schemas.openxmlformats.org/officeDocument/2006/relationships/hyperlink" Target="https://en.wikipedia.org/wiki/Computer_program" TargetMode="External"/><Relationship Id="rId6" Type="http://schemas.openxmlformats.org/officeDocument/2006/relationships/hyperlink" Target="https://en.wikipedia.org/wiki/Interface_(computing)" TargetMode="External"/><Relationship Id="rId7" Type="http://schemas.openxmlformats.org/officeDocument/2006/relationships/hyperlink" Target="https://en.wikipedia.org/wiki/Software" TargetMode="External"/><Relationship Id="rId8" Type="http://schemas.openxmlformats.org/officeDocument/2006/relationships/hyperlink" Target="https://en.wikipedia.org/wiki/End_us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4.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1.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8.gif"/><Relationship Id="rId5" Type="http://schemas.openxmlformats.org/officeDocument/2006/relationships/image" Target="../media/image24.gif"/><Relationship Id="rId6" Type="http://schemas.openxmlformats.org/officeDocument/2006/relationships/image" Target="../media/image1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ibm.com/cloud/learn/api" TargetMode="External"/><Relationship Id="rId4" Type="http://schemas.openxmlformats.org/officeDocument/2006/relationships/hyperlink" Target="https://en.wikipedia.org/wiki/API" TargetMode="External"/><Relationship Id="rId10" Type="http://schemas.openxmlformats.org/officeDocument/2006/relationships/hyperlink" Target="https://www.invonto.com/insights/mobile-app-development-process/" TargetMode="External"/><Relationship Id="rId9" Type="http://schemas.openxmlformats.org/officeDocument/2006/relationships/hyperlink" Target="https://www.thepythoncode.com/article/translate-text-in-python" TargetMode="External"/><Relationship Id="rId5" Type="http://schemas.openxmlformats.org/officeDocument/2006/relationships/hyperlink" Target="https://www.geeksforgeeks.org/extracting-locations-from-text-using-python/" TargetMode="External"/><Relationship Id="rId6" Type="http://schemas.openxmlformats.org/officeDocument/2006/relationships/hyperlink" Target="https://hindrise.org/hunger-ngo-in-india#:~:text=Facts%20Concerning%20Hunger%20in%20India&amp;text=Over%2020%20crore%20Indians%20go,falls%20beneath%20the%20underfed%20category" TargetMode="External"/><Relationship Id="rId7" Type="http://schemas.openxmlformats.org/officeDocument/2006/relationships/hyperlink" Target="https://www.avristech.com/food-waste-management-in-india/" TargetMode="External"/><Relationship Id="rId8" Type="http://schemas.openxmlformats.org/officeDocument/2006/relationships/hyperlink" Target="https://developers.google.com/maps/documentation/javascript/geocod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en.wikipedia.org/wiki/Internet" TargetMode="External"/><Relationship Id="rId4" Type="http://schemas.openxmlformats.org/officeDocument/2006/relationships/hyperlink" Target="https://en.wikipedia.org/wiki/Desktop_computer" TargetMode="External"/><Relationship Id="rId5" Type="http://schemas.openxmlformats.org/officeDocument/2006/relationships/hyperlink" Target="https://en.wikipedia.org/wiki/Mobile_devi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40.png"/><Relationship Id="rId6"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80.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5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65.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4.gif"/><Relationship Id="rId6" Type="http://schemas.openxmlformats.org/officeDocument/2006/relationships/image" Target="../media/image61.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66.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70.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8.png"/><Relationship Id="rId4" Type="http://schemas.openxmlformats.org/officeDocument/2006/relationships/image" Target="../media/image73.gif"/><Relationship Id="rId5" Type="http://schemas.openxmlformats.org/officeDocument/2006/relationships/image" Target="../media/image72.gif"/><Relationship Id="rId6" Type="http://schemas.openxmlformats.org/officeDocument/2006/relationships/image" Target="../media/image90.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7.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5.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9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fastapi.tiangolo.com/" TargetMode="External"/><Relationship Id="rId4" Type="http://schemas.openxmlformats.org/officeDocument/2006/relationships/hyperlink" Target="https://realpython.com/fastapi-python-web-apis/" TargetMode="External"/><Relationship Id="rId11" Type="http://schemas.openxmlformats.org/officeDocument/2006/relationships/hyperlink" Target="https://www.youtube.com/watch?v=F7P2Y8wjVdI&amp;t=301s" TargetMode="External"/><Relationship Id="rId10" Type="http://schemas.openxmlformats.org/officeDocument/2006/relationships/hyperlink" Target="https://buildmedia.readthedocs.org/media/pdf/pycall/latest/pycall.pdf" TargetMode="External"/><Relationship Id="rId12" Type="http://schemas.openxmlformats.org/officeDocument/2006/relationships/hyperlink" Target="https://docs.mongodb.com/manual/geospatial-queries/" TargetMode="External"/><Relationship Id="rId9" Type="http://schemas.openxmlformats.org/officeDocument/2006/relationships/hyperlink" Target="https://www.asterisk.org/" TargetMode="External"/><Relationship Id="rId5" Type="http://schemas.openxmlformats.org/officeDocument/2006/relationships/hyperlink" Target="https://www.youtube.com/watch?v=GN6ICac3OXY" TargetMode="External"/><Relationship Id="rId6" Type="http://schemas.openxmlformats.org/officeDocument/2006/relationships/hyperlink" Target="https://en.wikipedia.org/wiki/FastAPI" TargetMode="External"/><Relationship Id="rId7" Type="http://schemas.openxmlformats.org/officeDocument/2006/relationships/hyperlink" Target="https://developer.android.com/studio/intro" TargetMode="External"/><Relationship Id="rId8" Type="http://schemas.openxmlformats.org/officeDocument/2006/relationships/hyperlink" Target="https://firebase.google.com/docs/android/setup"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98.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5.png"/><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2.png"/><Relationship Id="rId4" Type="http://schemas.openxmlformats.org/officeDocument/2006/relationships/image" Target="../media/image100.png"/><Relationship Id="rId5"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4.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01.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0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0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0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0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1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1" Type="http://schemas.openxmlformats.org/officeDocument/2006/relationships/hyperlink" Target="https://www.thepythoncode.com/article/using-speech-recognition-to-convert-speech-to-text-python" TargetMode="External"/><Relationship Id="rId10" Type="http://schemas.openxmlformats.org/officeDocument/2006/relationships/hyperlink" Target="https://www.thepythoncode.com/article/using-speech-recognition-to-convert-speech-to-text-python" TargetMode="External"/><Relationship Id="rId13" Type="http://schemas.openxmlformats.org/officeDocument/2006/relationships/hyperlink" Target="https://www.finedininglovers.com/article/best-food-waste-apps" TargetMode="External"/><Relationship Id="rId12" Type="http://schemas.openxmlformats.org/officeDocument/2006/relationships/hyperlink" Target="https://www.geeksforgeeks.org/extracting-locations-from-text-using-python/" TargetMode="External"/><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www.tutorialspoint.com/mongodb/mongodb_java.htm" TargetMode="External"/><Relationship Id="rId4" Type="http://schemas.openxmlformats.org/officeDocument/2006/relationships/hyperlink" Target="https://code.tutsplus.com/tutorials/how-to-use-mongodb-stitch-in-android-apps--cms-31877" TargetMode="External"/><Relationship Id="rId9" Type="http://schemas.openxmlformats.org/officeDocument/2006/relationships/hyperlink" Target="https://github.com/PhilJay/MPAndroidChart" TargetMode="External"/><Relationship Id="rId15" Type="http://schemas.openxmlformats.org/officeDocument/2006/relationships/hyperlink" Target="https://www.educba.com/mongodb-geospatial/" TargetMode="External"/><Relationship Id="rId14" Type="http://schemas.openxmlformats.org/officeDocument/2006/relationships/hyperlink" Target="https://geopy.readthedocs.io/en/stable/" TargetMode="External"/><Relationship Id="rId5" Type="http://schemas.openxmlformats.org/officeDocument/2006/relationships/hyperlink" Target="https://www.mongodb.com/docs/realm/sdk/java/examples/connect-to-mongodb-realm-backend-app/" TargetMode="External"/><Relationship Id="rId6" Type="http://schemas.openxmlformats.org/officeDocument/2006/relationships/hyperlink" Target="https://towardsdatascience.com/pythons-geocoding-convert-a-list-of-addresses-into-a-map-f522ef513fd6" TargetMode="External"/><Relationship Id="rId7" Type="http://schemas.openxmlformats.org/officeDocument/2006/relationships/hyperlink" Target="https://towardsdatascience.com/things-to-do-with-latitude-longitude-data-using-geopy-python-1d356ed1ae30" TargetMode="External"/><Relationship Id="rId8" Type="http://schemas.openxmlformats.org/officeDocument/2006/relationships/hyperlink" Target="https://github.com/PhilJay/MPAndroidChar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06.gif"/><Relationship Id="rId4" Type="http://schemas.openxmlformats.org/officeDocument/2006/relationships/hyperlink" Target="https://drive.google.com/file/d/1Aul8YP3fmeLHhDyFEsgyh-3EKq3HTGEx/view?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5000" y="0"/>
            <a:ext cx="9219000" cy="5185688"/>
          </a:xfrm>
          <a:prstGeom prst="rect">
            <a:avLst/>
          </a:prstGeom>
          <a:noFill/>
          <a:ln>
            <a:noFill/>
          </a:ln>
        </p:spPr>
      </p:pic>
      <p:sp>
        <p:nvSpPr>
          <p:cNvPr id="55" name="Google Shape;55;p13"/>
          <p:cNvSpPr txBox="1"/>
          <p:nvPr/>
        </p:nvSpPr>
        <p:spPr>
          <a:xfrm>
            <a:off x="-75000" y="3111600"/>
            <a:ext cx="9219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0">
                <a:solidFill>
                  <a:schemeClr val="accent4"/>
                </a:solidFill>
                <a:latin typeface="Comic Sans MS"/>
                <a:ea typeface="Comic Sans MS"/>
                <a:cs typeface="Comic Sans MS"/>
                <a:sym typeface="Comic Sans MS"/>
              </a:rPr>
              <a:t>&lt;/HUNGER&gt;</a:t>
            </a:r>
            <a:endParaRPr sz="7000">
              <a:solidFill>
                <a:schemeClr val="accent4"/>
              </a:solidFill>
              <a:latin typeface="Comic Sans MS"/>
              <a:ea typeface="Comic Sans MS"/>
              <a:cs typeface="Comic Sans MS"/>
              <a:sym typeface="Comic Sans MS"/>
            </a:endParaRPr>
          </a:p>
        </p:txBody>
      </p:sp>
      <p:sp>
        <p:nvSpPr>
          <p:cNvPr id="56" name="Google Shape;56;p13"/>
          <p:cNvSpPr txBox="1"/>
          <p:nvPr/>
        </p:nvSpPr>
        <p:spPr>
          <a:xfrm>
            <a:off x="2228850" y="4434125"/>
            <a:ext cx="45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FFFF"/>
                </a:solidFill>
                <a:latin typeface="Comic Sans MS"/>
                <a:ea typeface="Comic Sans MS"/>
                <a:cs typeface="Comic Sans MS"/>
                <a:sym typeface="Comic Sans MS"/>
              </a:rPr>
              <a:t>An initiative project to end the starvation.</a:t>
            </a:r>
            <a:endParaRPr>
              <a:solidFill>
                <a:srgbClr val="00FFFF"/>
              </a:solidFill>
              <a:latin typeface="Comic Sans MS"/>
              <a:ea typeface="Comic Sans MS"/>
              <a:cs typeface="Comic Sans MS"/>
              <a:sym typeface="Comic Sans MS"/>
            </a:endParaRPr>
          </a:p>
        </p:txBody>
      </p:sp>
      <p:sp>
        <p:nvSpPr>
          <p:cNvPr id="57" name="Google Shape;57;p13"/>
          <p:cNvSpPr txBox="1"/>
          <p:nvPr/>
        </p:nvSpPr>
        <p:spPr>
          <a:xfrm>
            <a:off x="1678800" y="2496750"/>
            <a:ext cx="5711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00FF00"/>
                </a:solidFill>
                <a:latin typeface="Nunito SemiBold"/>
                <a:ea typeface="Nunito SemiBold"/>
                <a:cs typeface="Nunito SemiBold"/>
                <a:sym typeface="Nunito SemiBold"/>
              </a:rPr>
              <a:t>#PHASE - I - REVIEW - 1</a:t>
            </a:r>
            <a:endParaRPr sz="3500">
              <a:solidFill>
                <a:srgbClr val="00FF00"/>
              </a:solidFill>
              <a:latin typeface="Nunito SemiBold"/>
              <a:ea typeface="Nunito SemiBold"/>
              <a:cs typeface="Nunito SemiBold"/>
              <a:sym typeface="Nunito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2000"/>
                                        <p:tgtEl>
                                          <p:spTgt spid="5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1000"/>
                                        <p:tgtEl>
                                          <p:spTgt spid="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acifico"/>
                <a:ea typeface="Pacifico"/>
                <a:cs typeface="Pacifico"/>
                <a:sym typeface="Pacifico"/>
              </a:rPr>
              <a:t>Speech Recognition</a:t>
            </a:r>
            <a:endParaRPr b="1">
              <a:latin typeface="Pacifico"/>
              <a:ea typeface="Pacifico"/>
              <a:cs typeface="Pacifico"/>
              <a:sym typeface="Pacifico"/>
            </a:endParaRPr>
          </a:p>
        </p:txBody>
      </p:sp>
      <p:sp>
        <p:nvSpPr>
          <p:cNvPr id="129" name="Google Shape;129;p22"/>
          <p:cNvSpPr txBox="1"/>
          <p:nvPr>
            <p:ph idx="1" type="body"/>
          </p:nvPr>
        </p:nvSpPr>
        <p:spPr>
          <a:xfrm>
            <a:off x="196800" y="1377725"/>
            <a:ext cx="3603300" cy="15387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317500" lvl="0" marL="457200" rtl="0" algn="l">
              <a:spcBef>
                <a:spcPts val="0"/>
              </a:spcBef>
              <a:spcAft>
                <a:spcPts val="0"/>
              </a:spcAft>
              <a:buClr>
                <a:srgbClr val="4C1130"/>
              </a:buClr>
              <a:buSzPts val="1400"/>
              <a:buFont typeface="Nunito"/>
              <a:buChar char="●"/>
            </a:pPr>
            <a:r>
              <a:rPr lang="en" sz="1400">
                <a:solidFill>
                  <a:srgbClr val="4C1130"/>
                </a:solidFill>
                <a:latin typeface="Nunito"/>
                <a:ea typeface="Nunito"/>
                <a:cs typeface="Nunito"/>
                <a:sym typeface="Nunito"/>
              </a:rPr>
              <a:t>Google Speech API to convert speech to text.</a:t>
            </a:r>
            <a:endParaRPr sz="1400">
              <a:solidFill>
                <a:srgbClr val="4C1130"/>
              </a:solidFill>
              <a:latin typeface="Nunito"/>
              <a:ea typeface="Nunito"/>
              <a:cs typeface="Nunito"/>
              <a:sym typeface="Nunito"/>
            </a:endParaRPr>
          </a:p>
          <a:p>
            <a:pPr indent="-317500" lvl="0" marL="457200" rtl="0" algn="l">
              <a:spcBef>
                <a:spcPts val="0"/>
              </a:spcBef>
              <a:spcAft>
                <a:spcPts val="0"/>
              </a:spcAft>
              <a:buClr>
                <a:srgbClr val="4C1130"/>
              </a:buClr>
              <a:buSzPts val="1400"/>
              <a:buFont typeface="Nunito"/>
              <a:buChar char="●"/>
            </a:pPr>
            <a:r>
              <a:rPr lang="en" sz="1400">
                <a:solidFill>
                  <a:srgbClr val="4C1130"/>
                </a:solidFill>
                <a:latin typeface="Nunito"/>
                <a:ea typeface="Nunito"/>
                <a:cs typeface="Nunito"/>
                <a:sym typeface="Nunito"/>
              </a:rPr>
              <a:t>It uses </a:t>
            </a:r>
            <a:r>
              <a:rPr lang="en" sz="1400">
                <a:solidFill>
                  <a:srgbClr val="4C1130"/>
                </a:solidFill>
                <a:latin typeface="Nunito"/>
                <a:ea typeface="Nunito"/>
                <a:cs typeface="Nunito"/>
                <a:sym typeface="Nunito"/>
              </a:rPr>
              <a:t>PLP features, Viterbi search, Deep Neural Networks, Discriminative training, WFST framework.</a:t>
            </a:r>
            <a:endParaRPr sz="1400">
              <a:solidFill>
                <a:srgbClr val="4C1130"/>
              </a:solidFill>
              <a:latin typeface="Nunito"/>
              <a:ea typeface="Nunito"/>
              <a:cs typeface="Nunito"/>
              <a:sym typeface="Nunito"/>
            </a:endParaRPr>
          </a:p>
        </p:txBody>
      </p:sp>
      <p:pic>
        <p:nvPicPr>
          <p:cNvPr id="130" name="Google Shape;130;p22"/>
          <p:cNvPicPr preferRelativeResize="0"/>
          <p:nvPr/>
        </p:nvPicPr>
        <p:blipFill>
          <a:blip r:embed="rId3">
            <a:alphaModFix/>
          </a:blip>
          <a:stretch>
            <a:fillRect/>
          </a:stretch>
        </p:blipFill>
        <p:spPr>
          <a:xfrm>
            <a:off x="635825" y="2976050"/>
            <a:ext cx="7872349" cy="2103825"/>
          </a:xfrm>
          <a:prstGeom prst="rect">
            <a:avLst/>
          </a:prstGeom>
          <a:noFill/>
          <a:ln cap="flat" cmpd="sng" w="9525">
            <a:solidFill>
              <a:schemeClr val="dk2"/>
            </a:solidFill>
            <a:prstDash val="solid"/>
            <a:round/>
            <a:headEnd len="sm" w="sm" type="none"/>
            <a:tailEnd len="sm" w="sm" type="none"/>
          </a:ln>
        </p:spPr>
      </p:pic>
      <p:pic>
        <p:nvPicPr>
          <p:cNvPr id="131" name="Google Shape;131;p22"/>
          <p:cNvPicPr preferRelativeResize="0"/>
          <p:nvPr/>
        </p:nvPicPr>
        <p:blipFill rotWithShape="1">
          <a:blip r:embed="rId4">
            <a:alphaModFix/>
          </a:blip>
          <a:srcRect b="0" l="7259" r="9107" t="0"/>
          <a:stretch/>
        </p:blipFill>
        <p:spPr>
          <a:xfrm>
            <a:off x="4227900" y="52000"/>
            <a:ext cx="4790875" cy="28644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135" name="Shape 135"/>
        <p:cNvGrpSpPr/>
        <p:nvPr/>
      </p:nvGrpSpPr>
      <p:grpSpPr>
        <a:xfrm>
          <a:off x="0" y="0"/>
          <a:ext cx="0" cy="0"/>
          <a:chOff x="0" y="0"/>
          <a:chExt cx="0" cy="0"/>
        </a:xfrm>
      </p:grpSpPr>
      <p:sp>
        <p:nvSpPr>
          <p:cNvPr id="136" name="Google Shape;136;p23"/>
          <p:cNvSpPr txBox="1"/>
          <p:nvPr>
            <p:ph type="title"/>
          </p:nvPr>
        </p:nvSpPr>
        <p:spPr>
          <a:xfrm>
            <a:off x="387900" y="357775"/>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acifico"/>
                <a:ea typeface="Pacifico"/>
                <a:cs typeface="Pacifico"/>
                <a:sym typeface="Pacifico"/>
              </a:rPr>
              <a:t>Information Extraction</a:t>
            </a:r>
            <a:endParaRPr b="1">
              <a:latin typeface="Pacifico"/>
              <a:ea typeface="Pacifico"/>
              <a:cs typeface="Pacifico"/>
              <a:sym typeface="Pacifico"/>
            </a:endParaRPr>
          </a:p>
        </p:txBody>
      </p:sp>
      <p:sp>
        <p:nvSpPr>
          <p:cNvPr id="137" name="Google Shape;137;p23"/>
          <p:cNvSpPr txBox="1"/>
          <p:nvPr>
            <p:ph idx="1" type="body"/>
          </p:nvPr>
        </p:nvSpPr>
        <p:spPr>
          <a:xfrm>
            <a:off x="337775" y="1468800"/>
            <a:ext cx="4630200" cy="1326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i="1" lang="en" sz="1700" u="sng">
                <a:latin typeface="Nunito"/>
                <a:ea typeface="Nunito"/>
                <a:cs typeface="Nunito"/>
                <a:sym typeface="Nunito"/>
              </a:rPr>
              <a:t>Information Extraction is the process of parsing through unstructured data and extracting essential information into more editable and structured data formats.</a:t>
            </a:r>
            <a:endParaRPr sz="1400">
              <a:highlight>
                <a:srgbClr val="FFFFFF"/>
              </a:highlight>
              <a:latin typeface="Nunito"/>
              <a:ea typeface="Nunito"/>
              <a:cs typeface="Nunito"/>
              <a:sym typeface="Nunito"/>
            </a:endParaRPr>
          </a:p>
        </p:txBody>
      </p:sp>
      <p:pic>
        <p:nvPicPr>
          <p:cNvPr id="138" name="Google Shape;138;p23"/>
          <p:cNvPicPr preferRelativeResize="0"/>
          <p:nvPr/>
        </p:nvPicPr>
        <p:blipFill>
          <a:blip r:embed="rId3">
            <a:alphaModFix/>
          </a:blip>
          <a:stretch>
            <a:fillRect/>
          </a:stretch>
        </p:blipFill>
        <p:spPr>
          <a:xfrm>
            <a:off x="5390275" y="84837"/>
            <a:ext cx="3670925" cy="4973825"/>
          </a:xfrm>
          <a:prstGeom prst="rect">
            <a:avLst/>
          </a:prstGeom>
          <a:noFill/>
          <a:ln cap="flat" cmpd="sng" w="38100">
            <a:solidFill>
              <a:schemeClr val="lt1"/>
            </a:solidFill>
            <a:prstDash val="solid"/>
            <a:round/>
            <a:headEnd len="sm" w="sm" type="none"/>
            <a:tailEnd len="sm" w="sm" type="none"/>
          </a:ln>
        </p:spPr>
      </p:pic>
      <p:sp>
        <p:nvSpPr>
          <p:cNvPr id="139" name="Google Shape;139;p23"/>
          <p:cNvSpPr txBox="1"/>
          <p:nvPr>
            <p:ph idx="1" type="body"/>
          </p:nvPr>
        </p:nvSpPr>
        <p:spPr>
          <a:xfrm>
            <a:off x="337775" y="2922650"/>
            <a:ext cx="4630200" cy="1549200"/>
          </a:xfrm>
          <a:prstGeom prst="rect">
            <a:avLst/>
          </a:prstGeom>
          <a:solidFill>
            <a:srgbClr val="EFEFEF"/>
          </a:solidFill>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400">
                <a:solidFill>
                  <a:srgbClr val="980000"/>
                </a:solidFill>
                <a:latin typeface="Nunito"/>
                <a:ea typeface="Nunito"/>
                <a:cs typeface="Nunito"/>
                <a:sym typeface="Nunito"/>
              </a:rPr>
              <a:t>Text mining that requires some grammar-based rules and statistical modelling approaches is usually carried using </a:t>
            </a:r>
            <a:r>
              <a:rPr b="1" lang="en" sz="1400" u="sng">
                <a:solidFill>
                  <a:srgbClr val="980000"/>
                </a:solidFill>
                <a:latin typeface="Nunito"/>
                <a:ea typeface="Nunito"/>
                <a:cs typeface="Nunito"/>
                <a:sym typeface="Nunito"/>
                <a:hlinkClick r:id="rId4">
                  <a:extLst>
                    <a:ext uri="{A12FA001-AC4F-418D-AE19-62706E023703}">
                      <ahyp:hlinkClr val="tx"/>
                    </a:ext>
                  </a:extLst>
                </a:hlinkClick>
              </a:rPr>
              <a:t>NER (Named Enitity Recognition)</a:t>
            </a:r>
            <a:r>
              <a:rPr lang="en" sz="1400">
                <a:solidFill>
                  <a:srgbClr val="980000"/>
                </a:solidFill>
                <a:latin typeface="Nunito"/>
                <a:ea typeface="Nunito"/>
                <a:cs typeface="Nunito"/>
                <a:sym typeface="Nunito"/>
              </a:rPr>
              <a:t> Algorithms. An entity extracted from NER can be the name of a person, place, organization, or product. The locationtagger library is a byproduct of further tagging and filtering places from all the other entities present.</a:t>
            </a:r>
            <a:endParaRPr sz="1400">
              <a:solidFill>
                <a:srgbClr val="980000"/>
              </a:solidFill>
              <a:highlight>
                <a:srgbClr val="FFFFFF"/>
              </a:highlight>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acifico"/>
                <a:ea typeface="Pacifico"/>
                <a:cs typeface="Pacifico"/>
                <a:sym typeface="Pacifico"/>
              </a:rPr>
              <a:t>Text to </a:t>
            </a:r>
            <a:r>
              <a:rPr b="1" lang="en">
                <a:latin typeface="Pacifico"/>
                <a:ea typeface="Pacifico"/>
                <a:cs typeface="Pacifico"/>
                <a:sym typeface="Pacifico"/>
              </a:rPr>
              <a:t>Speech</a:t>
            </a:r>
            <a:endParaRPr b="1">
              <a:latin typeface="Pacifico"/>
              <a:ea typeface="Pacifico"/>
              <a:cs typeface="Pacifico"/>
              <a:sym typeface="Pacifico"/>
            </a:endParaRPr>
          </a:p>
        </p:txBody>
      </p:sp>
      <p:sp>
        <p:nvSpPr>
          <p:cNvPr id="145" name="Google Shape;145;p24"/>
          <p:cNvSpPr txBox="1"/>
          <p:nvPr>
            <p:ph idx="1" type="body"/>
          </p:nvPr>
        </p:nvSpPr>
        <p:spPr>
          <a:xfrm>
            <a:off x="387900" y="11485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chemeClr val="dk1"/>
                </a:solidFill>
                <a:latin typeface="Nunito"/>
                <a:ea typeface="Nunito"/>
                <a:cs typeface="Nunito"/>
                <a:sym typeface="Nunito"/>
              </a:rPr>
              <a:t>Google Text to Speech API to convert speech to text.</a:t>
            </a:r>
            <a:endParaRPr sz="1400">
              <a:solidFill>
                <a:schemeClr val="dk1"/>
              </a:solidFill>
              <a:latin typeface="Nunito"/>
              <a:ea typeface="Nunito"/>
              <a:cs typeface="Nunito"/>
              <a:sym typeface="Nunito"/>
            </a:endParaRPr>
          </a:p>
        </p:txBody>
      </p:sp>
      <p:pic>
        <p:nvPicPr>
          <p:cNvPr id="146" name="Google Shape;146;p24"/>
          <p:cNvPicPr preferRelativeResize="0"/>
          <p:nvPr/>
        </p:nvPicPr>
        <p:blipFill>
          <a:blip r:embed="rId3">
            <a:alphaModFix/>
          </a:blip>
          <a:stretch>
            <a:fillRect/>
          </a:stretch>
        </p:blipFill>
        <p:spPr>
          <a:xfrm>
            <a:off x="3754225" y="1626700"/>
            <a:ext cx="5258400" cy="3400800"/>
          </a:xfrm>
          <a:prstGeom prst="rect">
            <a:avLst/>
          </a:prstGeom>
          <a:noFill/>
          <a:ln cap="flat" cmpd="sng" w="76200">
            <a:solidFill>
              <a:schemeClr val="l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20">
                <a:solidFill>
                  <a:srgbClr val="FFFF00"/>
                </a:solidFill>
                <a:latin typeface="Pacifico"/>
                <a:ea typeface="Pacifico"/>
                <a:cs typeface="Pacifico"/>
                <a:sym typeface="Pacifico"/>
              </a:rPr>
              <a:t>Database</a:t>
            </a:r>
            <a:endParaRPr b="1" sz="2520">
              <a:solidFill>
                <a:srgbClr val="FFFF00"/>
              </a:solidFill>
              <a:latin typeface="Pacifico"/>
              <a:ea typeface="Pacifico"/>
              <a:cs typeface="Pacifico"/>
              <a:sym typeface="Pacifico"/>
            </a:endParaRPr>
          </a:p>
        </p:txBody>
      </p:sp>
      <p:sp>
        <p:nvSpPr>
          <p:cNvPr id="152" name="Google Shape;152;p25"/>
          <p:cNvSpPr txBox="1"/>
          <p:nvPr>
            <p:ph idx="1" type="body"/>
          </p:nvPr>
        </p:nvSpPr>
        <p:spPr>
          <a:xfrm>
            <a:off x="432250" y="1204400"/>
            <a:ext cx="770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lt1"/>
                </a:solidFill>
                <a:latin typeface="Nunito"/>
                <a:ea typeface="Nunito"/>
                <a:cs typeface="Nunito"/>
                <a:sym typeface="Nunito"/>
              </a:rPr>
              <a:t>When the app user (restaurants) sign up in the app, their location is stored in our database.</a:t>
            </a:r>
            <a:endParaRPr sz="1400">
              <a:solidFill>
                <a:schemeClr val="lt1"/>
              </a:solidFill>
              <a:latin typeface="Nunito"/>
              <a:ea typeface="Nunito"/>
              <a:cs typeface="Nunito"/>
              <a:sym typeface="Nunito"/>
            </a:endParaRPr>
          </a:p>
          <a:p>
            <a:pPr indent="0" lvl="0" marL="0" rtl="0" algn="l">
              <a:spcBef>
                <a:spcPts val="1200"/>
              </a:spcBef>
              <a:spcAft>
                <a:spcPts val="0"/>
              </a:spcAft>
              <a:buNone/>
            </a:pPr>
            <a:r>
              <a:rPr lang="en" sz="1400">
                <a:solidFill>
                  <a:schemeClr val="lt1"/>
                </a:solidFill>
                <a:latin typeface="Nunito"/>
                <a:ea typeface="Nunito"/>
                <a:cs typeface="Nunito"/>
                <a:sym typeface="Nunito"/>
              </a:rPr>
              <a:t>For storing the data we use </a:t>
            </a:r>
            <a:r>
              <a:rPr b="1" i="1" lang="en" sz="1400" u="sng">
                <a:solidFill>
                  <a:schemeClr val="lt1"/>
                </a:solidFill>
                <a:latin typeface="Nunito"/>
                <a:ea typeface="Nunito"/>
                <a:cs typeface="Nunito"/>
                <a:sym typeface="Nunito"/>
              </a:rPr>
              <a:t>mongoDB</a:t>
            </a:r>
            <a:endParaRPr b="1" i="1" sz="1400" u="sng">
              <a:solidFill>
                <a:schemeClr val="lt1"/>
              </a:solidFill>
              <a:latin typeface="Nunito"/>
              <a:ea typeface="Nunito"/>
              <a:cs typeface="Nunito"/>
              <a:sym typeface="Nunito"/>
            </a:endParaRPr>
          </a:p>
          <a:p>
            <a:pPr indent="-317500" lvl="0" marL="457200" rtl="0" algn="l">
              <a:spcBef>
                <a:spcPts val="1200"/>
              </a:spcBef>
              <a:spcAft>
                <a:spcPts val="0"/>
              </a:spcAft>
              <a:buClr>
                <a:schemeClr val="lt1"/>
              </a:buClr>
              <a:buSzPts val="1400"/>
              <a:buFont typeface="Nunito"/>
              <a:buChar char="●"/>
            </a:pPr>
            <a:r>
              <a:rPr lang="en" sz="1400">
                <a:solidFill>
                  <a:schemeClr val="lt1"/>
                </a:solidFill>
                <a:latin typeface="Nunito"/>
                <a:ea typeface="Nunito"/>
                <a:cs typeface="Nunito"/>
                <a:sym typeface="Nunito"/>
              </a:rPr>
              <a:t>is very flexible and adaptable to real business world situations and requirements.</a:t>
            </a:r>
            <a:endParaRPr sz="1400">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a:solidFill>
                  <a:schemeClr val="lt1"/>
                </a:solidFill>
                <a:latin typeface="Nunito"/>
                <a:ea typeface="Nunito"/>
                <a:cs typeface="Nunito"/>
                <a:sym typeface="Nunito"/>
              </a:rPr>
              <a:t>as the data is dynamic</a:t>
            </a:r>
            <a:endParaRPr sz="1400">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a:solidFill>
                  <a:schemeClr val="lt1"/>
                </a:solidFill>
                <a:latin typeface="Nunito"/>
                <a:ea typeface="Nunito"/>
                <a:cs typeface="Nunito"/>
                <a:sym typeface="Nunito"/>
              </a:rPr>
              <a:t>offers faster query processing but with an increased load and system requirements.</a:t>
            </a:r>
            <a:endParaRPr sz="1400">
              <a:solidFill>
                <a:schemeClr val="lt1"/>
              </a:solidFill>
              <a:latin typeface="Nunito"/>
              <a:ea typeface="Nunito"/>
              <a:cs typeface="Nunito"/>
              <a:sym typeface="Nunito"/>
            </a:endParaRPr>
          </a:p>
          <a:p>
            <a:pPr indent="0" lvl="0" marL="457200" rtl="0" algn="l">
              <a:spcBef>
                <a:spcPts val="1200"/>
              </a:spcBef>
              <a:spcAft>
                <a:spcPts val="1200"/>
              </a:spcAft>
              <a:buNone/>
            </a:pPr>
            <a:r>
              <a:t/>
            </a:r>
            <a:endParaRPr sz="1600">
              <a:solidFill>
                <a:schemeClr val="lt1"/>
              </a:solidFill>
              <a:highlight>
                <a:srgbClr val="FFFFFF"/>
              </a:highlight>
            </a:endParaRPr>
          </a:p>
        </p:txBody>
      </p:sp>
      <p:pic>
        <p:nvPicPr>
          <p:cNvPr id="153" name="Google Shape;153;p25"/>
          <p:cNvPicPr preferRelativeResize="0"/>
          <p:nvPr/>
        </p:nvPicPr>
        <p:blipFill>
          <a:blip r:embed="rId3">
            <a:alphaModFix/>
          </a:blip>
          <a:stretch>
            <a:fillRect/>
          </a:stretch>
        </p:blipFill>
        <p:spPr>
          <a:xfrm>
            <a:off x="2305575" y="262238"/>
            <a:ext cx="2266425" cy="75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00"/>
                </a:solidFill>
                <a:latin typeface="Pacifico"/>
                <a:ea typeface="Pacifico"/>
                <a:cs typeface="Pacifico"/>
                <a:sym typeface="Pacifico"/>
              </a:rPr>
              <a:t>Necessary Data</a:t>
            </a:r>
            <a:endParaRPr b="1">
              <a:solidFill>
                <a:srgbClr val="FFFF00"/>
              </a:solidFill>
              <a:latin typeface="Pacifico"/>
              <a:ea typeface="Pacifico"/>
              <a:cs typeface="Pacifico"/>
              <a:sym typeface="Pacifico"/>
            </a:endParaRPr>
          </a:p>
        </p:txBody>
      </p:sp>
      <p:sp>
        <p:nvSpPr>
          <p:cNvPr id="159" name="Google Shape;159;p26"/>
          <p:cNvSpPr txBox="1"/>
          <p:nvPr>
            <p:ph idx="1" type="body"/>
          </p:nvPr>
        </p:nvSpPr>
        <p:spPr>
          <a:xfrm>
            <a:off x="311700" y="1152475"/>
            <a:ext cx="4425600" cy="34164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lang="en" sz="1400" u="sng">
                <a:solidFill>
                  <a:schemeClr val="lt1"/>
                </a:solidFill>
                <a:latin typeface="Nunito"/>
                <a:ea typeface="Nunito"/>
                <a:cs typeface="Nunito"/>
                <a:sym typeface="Nunito"/>
              </a:rPr>
              <a:t>Data transfer (of Restaurant):</a:t>
            </a:r>
            <a:endParaRPr sz="1400" u="sng">
              <a:solidFill>
                <a:schemeClr val="lt1"/>
              </a:solidFill>
              <a:latin typeface="Nunito"/>
              <a:ea typeface="Nunito"/>
              <a:cs typeface="Nunito"/>
              <a:sym typeface="Nunito"/>
            </a:endParaRPr>
          </a:p>
          <a:p>
            <a:pPr indent="-317500" lvl="0" marL="457200" rtl="0" algn="l">
              <a:spcBef>
                <a:spcPts val="1200"/>
              </a:spcBef>
              <a:spcAft>
                <a:spcPts val="0"/>
              </a:spcAft>
              <a:buClr>
                <a:schemeClr val="lt1"/>
              </a:buClr>
              <a:buSzPts val="1400"/>
              <a:buFont typeface="Nunito"/>
              <a:buChar char="●"/>
            </a:pPr>
            <a:r>
              <a:rPr b="1" i="1" lang="en" sz="1400" u="sng">
                <a:solidFill>
                  <a:schemeClr val="lt1"/>
                </a:solidFill>
                <a:latin typeface="Nunito"/>
                <a:ea typeface="Nunito"/>
                <a:cs typeface="Nunito"/>
                <a:sym typeface="Nunito"/>
              </a:rPr>
              <a:t>R</a:t>
            </a:r>
            <a:r>
              <a:rPr b="1" i="1" lang="en" sz="1400" u="sng">
                <a:solidFill>
                  <a:schemeClr val="lt1"/>
                </a:solidFill>
                <a:latin typeface="Nunito"/>
                <a:ea typeface="Nunito"/>
                <a:cs typeface="Nunito"/>
                <a:sym typeface="Nunito"/>
              </a:rPr>
              <a:t>apid:</a:t>
            </a:r>
            <a:r>
              <a:rPr b="1" lang="en" sz="1400" u="sng">
                <a:solidFill>
                  <a:schemeClr val="lt1"/>
                </a:solidFill>
                <a:latin typeface="Nunito"/>
                <a:ea typeface="Nunito"/>
                <a:cs typeface="Nunito"/>
                <a:sym typeface="Nunito"/>
              </a:rPr>
              <a:t> </a:t>
            </a:r>
            <a:endParaRPr b="1" sz="1400" u="sng">
              <a:solidFill>
                <a:schemeClr val="lt1"/>
              </a:solidFill>
              <a:latin typeface="Nunito"/>
              <a:ea typeface="Nunito"/>
              <a:cs typeface="Nunito"/>
              <a:sym typeface="Nunito"/>
            </a:endParaRPr>
          </a:p>
          <a:p>
            <a:pPr indent="-317500" lvl="1" marL="9144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The quantity of food available (in-servings)</a:t>
            </a:r>
            <a:endParaRPr>
              <a:solidFill>
                <a:schemeClr val="lt1"/>
              </a:solidFill>
              <a:latin typeface="Nunito"/>
              <a:ea typeface="Nunito"/>
              <a:cs typeface="Nunito"/>
              <a:sym typeface="Nunito"/>
            </a:endParaRPr>
          </a:p>
          <a:p>
            <a:pPr indent="-317500" lvl="1" marL="9144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The time that it gets closed</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Char char="●"/>
            </a:pPr>
            <a:r>
              <a:rPr b="1" i="1" lang="en" sz="1400" u="sng">
                <a:solidFill>
                  <a:schemeClr val="lt1"/>
                </a:solidFill>
                <a:latin typeface="Nunito"/>
                <a:ea typeface="Nunito"/>
                <a:cs typeface="Nunito"/>
                <a:sym typeface="Nunito"/>
              </a:rPr>
              <a:t>Static</a:t>
            </a:r>
            <a:r>
              <a:rPr i="1" lang="en" sz="1400">
                <a:solidFill>
                  <a:schemeClr val="lt1"/>
                </a:solidFill>
                <a:latin typeface="Nunito"/>
                <a:ea typeface="Nunito"/>
                <a:cs typeface="Nunito"/>
                <a:sym typeface="Nunito"/>
              </a:rPr>
              <a:t>:</a:t>
            </a:r>
            <a:endParaRPr i="1" sz="1400">
              <a:solidFill>
                <a:schemeClr val="lt1"/>
              </a:solidFill>
              <a:latin typeface="Nunito"/>
              <a:ea typeface="Nunito"/>
              <a:cs typeface="Nunito"/>
              <a:sym typeface="Nunito"/>
            </a:endParaRPr>
          </a:p>
          <a:p>
            <a:pPr indent="-317500" lvl="1" marL="9144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Name of the Restaurant</a:t>
            </a:r>
            <a:endParaRPr>
              <a:solidFill>
                <a:schemeClr val="lt1"/>
              </a:solidFill>
              <a:latin typeface="Nunito"/>
              <a:ea typeface="Nunito"/>
              <a:cs typeface="Nunito"/>
              <a:sym typeface="Nunito"/>
            </a:endParaRPr>
          </a:p>
          <a:p>
            <a:pPr indent="-317500" lvl="1" marL="9144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Food Licence Number</a:t>
            </a:r>
            <a:endParaRPr>
              <a:solidFill>
                <a:schemeClr val="lt1"/>
              </a:solidFill>
              <a:latin typeface="Nunito"/>
              <a:ea typeface="Nunito"/>
              <a:cs typeface="Nunito"/>
              <a:sym typeface="Nunito"/>
            </a:endParaRPr>
          </a:p>
          <a:p>
            <a:pPr indent="-317500" lvl="1" marL="9144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Location i.e. Latitude and Longitude of restaurant.</a:t>
            </a:r>
            <a:endParaRPr>
              <a:solidFill>
                <a:schemeClr val="lt1"/>
              </a:solidFill>
              <a:latin typeface="Nunito"/>
              <a:ea typeface="Nunito"/>
              <a:cs typeface="Nunito"/>
              <a:sym typeface="Nunito"/>
            </a:endParaRPr>
          </a:p>
        </p:txBody>
      </p:sp>
      <p:sp>
        <p:nvSpPr>
          <p:cNvPr id="160" name="Google Shape;160;p26"/>
          <p:cNvSpPr txBox="1"/>
          <p:nvPr/>
        </p:nvSpPr>
        <p:spPr>
          <a:xfrm>
            <a:off x="5057050" y="1236175"/>
            <a:ext cx="33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1" name="Google Shape;161;p26"/>
          <p:cNvSpPr txBox="1"/>
          <p:nvPr/>
        </p:nvSpPr>
        <p:spPr>
          <a:xfrm>
            <a:off x="4982200" y="1152475"/>
            <a:ext cx="3628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Nunito"/>
                <a:ea typeface="Nunito"/>
                <a:cs typeface="Nunito"/>
                <a:sym typeface="Nunito"/>
              </a:rPr>
              <a:t>Data transfer(of the person):</a:t>
            </a:r>
            <a:endParaRPr u="sng">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We </a:t>
            </a:r>
            <a:r>
              <a:rPr lang="en">
                <a:solidFill>
                  <a:schemeClr val="lt1"/>
                </a:solidFill>
                <a:latin typeface="Nunito"/>
                <a:ea typeface="Nunito"/>
                <a:cs typeface="Nunito"/>
                <a:sym typeface="Nunito"/>
              </a:rPr>
              <a:t>receive the following data in text form:</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Name of the person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Address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Number of serving that is required.</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347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acifico"/>
                <a:ea typeface="Pacifico"/>
                <a:cs typeface="Pacifico"/>
                <a:sym typeface="Pacifico"/>
              </a:rPr>
              <a:t>Basic &amp; Concrete Idea</a:t>
            </a:r>
            <a:endParaRPr b="1">
              <a:latin typeface="Pacifico"/>
              <a:ea typeface="Pacifico"/>
              <a:cs typeface="Pacifico"/>
              <a:sym typeface="Pacifico"/>
            </a:endParaRPr>
          </a:p>
        </p:txBody>
      </p:sp>
      <p:sp>
        <p:nvSpPr>
          <p:cNvPr id="167" name="Google Shape;167;p27"/>
          <p:cNvSpPr txBox="1"/>
          <p:nvPr>
            <p:ph idx="1" type="body"/>
          </p:nvPr>
        </p:nvSpPr>
        <p:spPr>
          <a:xfrm>
            <a:off x="311700" y="1152475"/>
            <a:ext cx="49179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solidFill>
                  <a:schemeClr val="dk1"/>
                </a:solidFill>
              </a:rPr>
              <a:t>Step 1: To convert the current location of the person (which is in text) to longitude and latitudes.</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solidFill>
                  <a:schemeClr val="dk1"/>
                </a:solidFill>
              </a:rPr>
              <a:t>Step 2: Then we map the person’s coordinates with that restaurant which:</a:t>
            </a:r>
            <a:endParaRPr>
              <a:solidFill>
                <a:schemeClr val="dk1"/>
              </a:solidFill>
            </a:endParaRPr>
          </a:p>
          <a:p>
            <a:pPr indent="-334327" lvl="0" marL="457200" rtl="0" algn="l">
              <a:spcBef>
                <a:spcPts val="1200"/>
              </a:spcBef>
              <a:spcAft>
                <a:spcPts val="0"/>
              </a:spcAft>
              <a:buClr>
                <a:schemeClr val="dk1"/>
              </a:buClr>
              <a:buSzPct val="100000"/>
              <a:buChar char="●"/>
            </a:pPr>
            <a:r>
              <a:rPr lang="en">
                <a:solidFill>
                  <a:schemeClr val="dk1"/>
                </a:solidFill>
              </a:rPr>
              <a:t>has</a:t>
            </a:r>
            <a:r>
              <a:rPr lang="en">
                <a:solidFill>
                  <a:schemeClr val="dk1"/>
                </a:solidFill>
              </a:rPr>
              <a:t> that many numbers of servings available</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is</a:t>
            </a:r>
            <a:r>
              <a:rPr lang="en">
                <a:solidFill>
                  <a:schemeClr val="dk1"/>
                </a:solidFill>
              </a:rPr>
              <a:t> still open</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is the nearest of all </a:t>
            </a:r>
            <a:r>
              <a:rPr lang="en">
                <a:solidFill>
                  <a:schemeClr val="dk1"/>
                </a:solidFill>
              </a:rPr>
              <a:t>available</a:t>
            </a:r>
            <a:r>
              <a:rPr lang="en">
                <a:solidFill>
                  <a:schemeClr val="dk1"/>
                </a:solidFill>
              </a:rPr>
              <a:t> restaurants</a:t>
            </a:r>
            <a:endParaRPr>
              <a:solidFill>
                <a:schemeClr val="dk1"/>
              </a:solidFill>
            </a:endParaRPr>
          </a:p>
        </p:txBody>
      </p:sp>
      <p:pic>
        <p:nvPicPr>
          <p:cNvPr id="168" name="Google Shape;168;p27"/>
          <p:cNvPicPr preferRelativeResize="0"/>
          <p:nvPr/>
        </p:nvPicPr>
        <p:blipFill>
          <a:blip r:embed="rId3">
            <a:alphaModFix/>
          </a:blip>
          <a:stretch>
            <a:fillRect/>
          </a:stretch>
        </p:blipFill>
        <p:spPr>
          <a:xfrm>
            <a:off x="5113425" y="852525"/>
            <a:ext cx="3804274" cy="3844426"/>
          </a:xfrm>
          <a:prstGeom prst="rect">
            <a:avLst/>
          </a:prstGeom>
          <a:noFill/>
          <a:ln>
            <a:noFill/>
          </a:ln>
        </p:spPr>
      </p:pic>
      <p:sp>
        <p:nvSpPr>
          <p:cNvPr id="169" name="Google Shape;169;p27"/>
          <p:cNvSpPr/>
          <p:nvPr/>
        </p:nvSpPr>
        <p:spPr>
          <a:xfrm>
            <a:off x="6887775" y="3291525"/>
            <a:ext cx="52800" cy="52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6472925" y="3086325"/>
            <a:ext cx="52800" cy="5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7482300" y="2216425"/>
            <a:ext cx="52800" cy="5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7482300" y="2885575"/>
            <a:ext cx="52800" cy="5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6834975" y="3179725"/>
            <a:ext cx="52800" cy="5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7692025" y="3895725"/>
            <a:ext cx="52800" cy="5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6887775" y="3086325"/>
            <a:ext cx="52800" cy="5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7174500" y="3291525"/>
            <a:ext cx="52800" cy="5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6989163" y="3629500"/>
            <a:ext cx="52800" cy="5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6525725" y="4003675"/>
            <a:ext cx="52800" cy="5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6800013" y="3139125"/>
            <a:ext cx="228300" cy="253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txBox="1"/>
          <p:nvPr/>
        </p:nvSpPr>
        <p:spPr>
          <a:xfrm>
            <a:off x="413525" y="2042725"/>
            <a:ext cx="43302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Integration with </a:t>
            </a:r>
            <a:r>
              <a:rPr b="1" i="1" lang="en">
                <a:solidFill>
                  <a:schemeClr val="dk1"/>
                </a:solidFill>
                <a:latin typeface="Nunito"/>
                <a:ea typeface="Nunito"/>
                <a:cs typeface="Nunito"/>
                <a:sym typeface="Nunito"/>
              </a:rPr>
              <a:t>Geocoding API </a:t>
            </a:r>
            <a:endParaRPr b="1" i="1">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acifico"/>
                <a:ea typeface="Pacifico"/>
                <a:cs typeface="Pacifico"/>
                <a:sym typeface="Pacifico"/>
              </a:rPr>
              <a:t>Shortest Path</a:t>
            </a:r>
            <a:endParaRPr b="1">
              <a:latin typeface="Pacifico"/>
              <a:ea typeface="Pacifico"/>
              <a:cs typeface="Pacifico"/>
              <a:sym typeface="Pacifico"/>
            </a:endParaRPr>
          </a:p>
        </p:txBody>
      </p:sp>
      <p:sp>
        <p:nvSpPr>
          <p:cNvPr id="186" name="Google Shape;186;p28"/>
          <p:cNvSpPr txBox="1"/>
          <p:nvPr>
            <p:ph idx="1" type="body"/>
          </p:nvPr>
        </p:nvSpPr>
        <p:spPr>
          <a:xfrm>
            <a:off x="311700" y="1152475"/>
            <a:ext cx="598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Nunito"/>
                <a:ea typeface="Nunito"/>
                <a:cs typeface="Nunito"/>
                <a:sym typeface="Nunito"/>
              </a:rPr>
              <a:t>First, </a:t>
            </a:r>
            <a:r>
              <a:rPr b="1" lang="en" sz="1400">
                <a:solidFill>
                  <a:schemeClr val="dk1"/>
                </a:solidFill>
                <a:latin typeface="Nunito"/>
                <a:ea typeface="Nunito"/>
                <a:cs typeface="Nunito"/>
                <a:sym typeface="Nunito"/>
              </a:rPr>
              <a:t>Geocoding</a:t>
            </a:r>
            <a:r>
              <a:rPr lang="en" sz="1400">
                <a:solidFill>
                  <a:schemeClr val="dk1"/>
                </a:solidFill>
                <a:latin typeface="Nunito"/>
                <a:ea typeface="Nunito"/>
                <a:cs typeface="Nunito"/>
                <a:sym typeface="Nunito"/>
              </a:rPr>
              <a:t> is the process of converting addresses into geographic coordinates (like latitude and longitude), which we can use to place markers on a map, or position the map.</a:t>
            </a:r>
            <a:endParaRPr sz="1400">
              <a:solidFill>
                <a:schemeClr val="dk1"/>
              </a:solidFill>
              <a:latin typeface="Nunito"/>
              <a:ea typeface="Nunito"/>
              <a:cs typeface="Nunito"/>
              <a:sym typeface="Nunito"/>
            </a:endParaRPr>
          </a:p>
          <a:p>
            <a:pPr indent="0" lvl="0" marL="0" rtl="0" algn="l">
              <a:spcBef>
                <a:spcPts val="1200"/>
              </a:spcBef>
              <a:spcAft>
                <a:spcPts val="0"/>
              </a:spcAft>
              <a:buNone/>
            </a:pPr>
            <a:r>
              <a:rPr lang="en" sz="1400">
                <a:solidFill>
                  <a:schemeClr val="dk1"/>
                </a:solidFill>
                <a:latin typeface="Nunito"/>
                <a:ea typeface="Nunito"/>
                <a:cs typeface="Nunito"/>
                <a:sym typeface="Nunito"/>
              </a:rPr>
              <a:t>This will be used to convert the location (which is in text) of the person to longitudes and latitudes. </a:t>
            </a:r>
            <a:r>
              <a:rPr b="1" i="1" lang="en" sz="1400">
                <a:solidFill>
                  <a:schemeClr val="dk1"/>
                </a:solidFill>
                <a:latin typeface="Nunito"/>
                <a:ea typeface="Nunito"/>
                <a:cs typeface="Nunito"/>
                <a:sym typeface="Nunito"/>
              </a:rPr>
              <a:t>MongoDB</a:t>
            </a:r>
            <a:r>
              <a:rPr lang="en" sz="1400">
                <a:solidFill>
                  <a:schemeClr val="dk1"/>
                </a:solidFill>
                <a:latin typeface="Nunito"/>
                <a:ea typeface="Nunito"/>
                <a:cs typeface="Nunito"/>
                <a:sym typeface="Nunito"/>
              </a:rPr>
              <a:t> supports geospatial queries. So, the given coordinates will be stored as geoJSON objects.</a:t>
            </a:r>
            <a:endParaRPr sz="1400">
              <a:solidFill>
                <a:schemeClr val="dk1"/>
              </a:solidFill>
              <a:latin typeface="Nunito"/>
              <a:ea typeface="Nunito"/>
              <a:cs typeface="Nunito"/>
              <a:sym typeface="Nunito"/>
            </a:endParaRPr>
          </a:p>
          <a:p>
            <a:pPr indent="0" lvl="0" marL="0" rtl="0" algn="l">
              <a:spcBef>
                <a:spcPts val="1200"/>
              </a:spcBef>
              <a:spcAft>
                <a:spcPts val="1200"/>
              </a:spcAft>
              <a:buNone/>
            </a:pPr>
            <a:r>
              <a:rPr lang="en" sz="1400">
                <a:solidFill>
                  <a:schemeClr val="dk1"/>
                </a:solidFill>
                <a:latin typeface="Nunito"/>
                <a:ea typeface="Nunito"/>
                <a:cs typeface="Nunito"/>
                <a:sym typeface="Nunito"/>
              </a:rPr>
              <a:t>Then we use algorithms like Dijkstra’s algorithm to find the shortest distance between the user’s coordinates and restaurants coordinates and select the one which is nearest. It is basically weighted graph with nodes as the location of restaurants which have required number of servings available and are open and the person’s location and weights are the distances between them.</a:t>
            </a:r>
            <a:endParaRPr sz="1400">
              <a:solidFill>
                <a:schemeClr val="dk1"/>
              </a:solidFill>
              <a:latin typeface="Nunito"/>
              <a:ea typeface="Nunito"/>
              <a:cs typeface="Nunito"/>
              <a:sym typeface="Nunito"/>
            </a:endParaRPr>
          </a:p>
        </p:txBody>
      </p:sp>
      <p:pic>
        <p:nvPicPr>
          <p:cNvPr id="187" name="Google Shape;187;p28"/>
          <p:cNvPicPr preferRelativeResize="0"/>
          <p:nvPr/>
        </p:nvPicPr>
        <p:blipFill>
          <a:blip r:embed="rId3">
            <a:alphaModFix/>
          </a:blip>
          <a:stretch>
            <a:fillRect/>
          </a:stretch>
        </p:blipFill>
        <p:spPr>
          <a:xfrm>
            <a:off x="6466975" y="2077103"/>
            <a:ext cx="2454592" cy="989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lin ang="5400012" scaled="0"/>
        </a:gradFill>
      </p:bgPr>
    </p:bg>
    <p:spTree>
      <p:nvGrpSpPr>
        <p:cNvPr id="191" name="Shape 191"/>
        <p:cNvGrpSpPr/>
        <p:nvPr/>
      </p:nvGrpSpPr>
      <p:grpSpPr>
        <a:xfrm>
          <a:off x="0" y="0"/>
          <a:ext cx="0" cy="0"/>
          <a:chOff x="0" y="0"/>
          <a:chExt cx="0" cy="0"/>
        </a:xfrm>
      </p:grpSpPr>
      <p:pic>
        <p:nvPicPr>
          <p:cNvPr id="192" name="Google Shape;192;p29"/>
          <p:cNvPicPr preferRelativeResize="0"/>
          <p:nvPr/>
        </p:nvPicPr>
        <p:blipFill>
          <a:blip r:embed="rId3">
            <a:alphaModFix/>
          </a:blip>
          <a:stretch>
            <a:fillRect/>
          </a:stretch>
        </p:blipFill>
        <p:spPr>
          <a:xfrm>
            <a:off x="4572000" y="1049900"/>
            <a:ext cx="4237175" cy="3487650"/>
          </a:xfrm>
          <a:prstGeom prst="rect">
            <a:avLst/>
          </a:prstGeom>
          <a:noFill/>
          <a:ln>
            <a:noFill/>
          </a:ln>
        </p:spPr>
      </p:pic>
      <p:sp>
        <p:nvSpPr>
          <p:cNvPr id="193" name="Google Shape;193;p29"/>
          <p:cNvSpPr txBox="1"/>
          <p:nvPr>
            <p:ph type="ctrTitle"/>
          </p:nvPr>
        </p:nvSpPr>
        <p:spPr>
          <a:xfrm>
            <a:off x="94000" y="1350175"/>
            <a:ext cx="4117200" cy="22932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400">
                <a:latin typeface="Nunito"/>
                <a:ea typeface="Nunito"/>
                <a:cs typeface="Nunito"/>
                <a:sym typeface="Nunito"/>
              </a:rPr>
              <a:t>An </a:t>
            </a:r>
            <a:r>
              <a:rPr b="1" lang="en" sz="1400">
                <a:latin typeface="Nunito"/>
                <a:ea typeface="Nunito"/>
                <a:cs typeface="Nunito"/>
                <a:sym typeface="Nunito"/>
              </a:rPr>
              <a:t>application programming interface</a:t>
            </a:r>
            <a:r>
              <a:rPr lang="en" sz="1400">
                <a:latin typeface="Nunito"/>
                <a:ea typeface="Nunito"/>
                <a:cs typeface="Nunito"/>
                <a:sym typeface="Nunito"/>
              </a:rPr>
              <a:t> (</a:t>
            </a:r>
            <a:r>
              <a:rPr b="1" lang="en" sz="1400">
                <a:latin typeface="Nunito"/>
                <a:ea typeface="Nunito"/>
                <a:cs typeface="Nunito"/>
                <a:sym typeface="Nunito"/>
              </a:rPr>
              <a:t>API</a:t>
            </a:r>
            <a:r>
              <a:rPr lang="en" sz="1400">
                <a:latin typeface="Nunito"/>
                <a:ea typeface="Nunito"/>
                <a:cs typeface="Nunito"/>
                <a:sym typeface="Nunito"/>
              </a:rPr>
              <a:t>) is a connection between </a:t>
            </a:r>
            <a:r>
              <a:rPr lang="en" sz="1400">
                <a:uFill>
                  <a:noFill/>
                </a:uFill>
                <a:latin typeface="Nunito"/>
                <a:ea typeface="Nunito"/>
                <a:cs typeface="Nunito"/>
                <a:sym typeface="Nunito"/>
                <a:hlinkClick r:id="rId4"/>
              </a:rPr>
              <a:t>computers</a:t>
            </a:r>
            <a:r>
              <a:rPr lang="en" sz="1400">
                <a:latin typeface="Nunito"/>
                <a:ea typeface="Nunito"/>
                <a:cs typeface="Nunito"/>
                <a:sym typeface="Nunito"/>
              </a:rPr>
              <a:t> or between </a:t>
            </a:r>
            <a:r>
              <a:rPr lang="en" sz="1400">
                <a:uFill>
                  <a:noFill/>
                </a:uFill>
                <a:latin typeface="Nunito"/>
                <a:ea typeface="Nunito"/>
                <a:cs typeface="Nunito"/>
                <a:sym typeface="Nunito"/>
                <a:hlinkClick r:id="rId5"/>
              </a:rPr>
              <a:t>computer programs</a:t>
            </a:r>
            <a:r>
              <a:rPr lang="en" sz="1400">
                <a:latin typeface="Nunito"/>
                <a:ea typeface="Nunito"/>
                <a:cs typeface="Nunito"/>
                <a:sym typeface="Nunito"/>
              </a:rPr>
              <a:t>. It is a type of software </a:t>
            </a:r>
            <a:r>
              <a:rPr lang="en" sz="1400">
                <a:uFill>
                  <a:noFill/>
                </a:uFill>
                <a:latin typeface="Nunito"/>
                <a:ea typeface="Nunito"/>
                <a:cs typeface="Nunito"/>
                <a:sym typeface="Nunito"/>
                <a:hlinkClick r:id="rId6"/>
              </a:rPr>
              <a:t>interface</a:t>
            </a:r>
            <a:r>
              <a:rPr lang="en" sz="1400">
                <a:latin typeface="Nunito"/>
                <a:ea typeface="Nunito"/>
                <a:cs typeface="Nunito"/>
                <a:sym typeface="Nunito"/>
              </a:rPr>
              <a:t>, offering a service to other pieces of </a:t>
            </a:r>
            <a:r>
              <a:rPr lang="en" sz="1400">
                <a:uFill>
                  <a:noFill/>
                </a:uFill>
                <a:latin typeface="Nunito"/>
                <a:ea typeface="Nunito"/>
                <a:cs typeface="Nunito"/>
                <a:sym typeface="Nunito"/>
                <a:hlinkClick r:id="rId7"/>
              </a:rPr>
              <a:t>software</a:t>
            </a:r>
            <a:r>
              <a:rPr lang="en" sz="1400">
                <a:latin typeface="Nunito"/>
                <a:ea typeface="Nunito"/>
                <a:cs typeface="Nunito"/>
                <a:sym typeface="Nunito"/>
              </a:rPr>
              <a:t>, An application programming interface connects computers or pieces of software to each other. It is not intended to be used directly by a person (the </a:t>
            </a:r>
            <a:r>
              <a:rPr lang="en" sz="1400">
                <a:uFill>
                  <a:noFill/>
                </a:uFill>
                <a:latin typeface="Nunito"/>
                <a:ea typeface="Nunito"/>
                <a:cs typeface="Nunito"/>
                <a:sym typeface="Nunito"/>
                <a:hlinkClick r:id="rId8"/>
              </a:rPr>
              <a:t>end user</a:t>
            </a:r>
            <a:r>
              <a:rPr lang="en" sz="1400">
                <a:latin typeface="Nunito"/>
                <a:ea typeface="Nunito"/>
                <a:cs typeface="Nunito"/>
                <a:sym typeface="Nunito"/>
              </a:rPr>
              <a:t>) other than a </a:t>
            </a:r>
            <a:r>
              <a:rPr lang="en" sz="1400">
                <a:uFill>
                  <a:noFill/>
                </a:uFill>
                <a:latin typeface="Nunito"/>
                <a:ea typeface="Nunito"/>
                <a:cs typeface="Nunito"/>
                <a:sym typeface="Nunito"/>
                <a:hlinkClick r:id="rId9"/>
              </a:rPr>
              <a:t>computer programmer</a:t>
            </a:r>
            <a:r>
              <a:rPr lang="en" sz="1400">
                <a:latin typeface="Nunito"/>
                <a:ea typeface="Nunito"/>
                <a:cs typeface="Nunito"/>
                <a:sym typeface="Nunito"/>
              </a:rPr>
              <a:t> who is incorporating it into software.</a:t>
            </a:r>
            <a:endParaRPr sz="1400">
              <a:latin typeface="Nunito"/>
              <a:ea typeface="Nunito"/>
              <a:cs typeface="Nunito"/>
              <a:sym typeface="Nunito"/>
            </a:endParaRPr>
          </a:p>
        </p:txBody>
      </p:sp>
      <p:sp>
        <p:nvSpPr>
          <p:cNvPr id="194" name="Google Shape;194;p29"/>
          <p:cNvSpPr txBox="1"/>
          <p:nvPr>
            <p:ph idx="4294967295" type="title"/>
          </p:nvPr>
        </p:nvSpPr>
        <p:spPr>
          <a:xfrm>
            <a:off x="311700" y="203600"/>
            <a:ext cx="85206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rgbClr val="0000FF"/>
                </a:solidFill>
                <a:latin typeface="Pacifico"/>
                <a:ea typeface="Pacifico"/>
                <a:cs typeface="Pacifico"/>
                <a:sym typeface="Pacifico"/>
              </a:rPr>
              <a:t>Application Protocol Interface</a:t>
            </a:r>
            <a:endParaRPr b="1" sz="3020">
              <a:solidFill>
                <a:srgbClr val="0000FF"/>
              </a:solidFill>
              <a:latin typeface="Pacifico"/>
              <a:ea typeface="Pacifico"/>
              <a:cs typeface="Pacifico"/>
              <a:sym typeface="Pacific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lin ang="5400012" scaled="0"/>
        </a:gradFill>
      </p:bgPr>
    </p:bg>
    <p:spTree>
      <p:nvGrpSpPr>
        <p:cNvPr id="198" name="Shape 198"/>
        <p:cNvGrpSpPr/>
        <p:nvPr/>
      </p:nvGrpSpPr>
      <p:grpSpPr>
        <a:xfrm>
          <a:off x="0" y="0"/>
          <a:ext cx="0" cy="0"/>
          <a:chOff x="0" y="0"/>
          <a:chExt cx="0" cy="0"/>
        </a:xfrm>
      </p:grpSpPr>
      <p:sp>
        <p:nvSpPr>
          <p:cNvPr id="199" name="Google Shape;199;p30"/>
          <p:cNvSpPr txBox="1"/>
          <p:nvPr>
            <p:ph type="title"/>
          </p:nvPr>
        </p:nvSpPr>
        <p:spPr>
          <a:xfrm>
            <a:off x="1010100" y="16957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800">
                <a:solidFill>
                  <a:srgbClr val="0000FF"/>
                </a:solidFill>
                <a:latin typeface="Comic Sans MS"/>
                <a:ea typeface="Comic Sans MS"/>
                <a:cs typeface="Comic Sans MS"/>
                <a:sym typeface="Comic Sans MS"/>
              </a:rPr>
              <a:t>How an API works?</a:t>
            </a:r>
            <a:endParaRPr>
              <a:solidFill>
                <a:srgbClr val="0000FF"/>
              </a:solidFill>
              <a:latin typeface="Comic Sans MS"/>
              <a:ea typeface="Comic Sans MS"/>
              <a:cs typeface="Comic Sans MS"/>
              <a:sym typeface="Comic Sans MS"/>
            </a:endParaRPr>
          </a:p>
        </p:txBody>
      </p:sp>
      <p:sp>
        <p:nvSpPr>
          <p:cNvPr id="200" name="Google Shape;200;p30"/>
          <p:cNvSpPr txBox="1"/>
          <p:nvPr>
            <p:ph idx="1" type="body"/>
          </p:nvPr>
        </p:nvSpPr>
        <p:spPr>
          <a:xfrm>
            <a:off x="387900" y="925275"/>
            <a:ext cx="3811200" cy="4124100"/>
          </a:xfrm>
          <a:prstGeom prst="rect">
            <a:avLst/>
          </a:prstGeom>
          <a:solidFill>
            <a:schemeClr val="dk1"/>
          </a:solidFill>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Nunito"/>
              <a:buChar char="●"/>
            </a:pPr>
            <a:r>
              <a:rPr lang="en" sz="1400">
                <a:solidFill>
                  <a:schemeClr val="lt1"/>
                </a:solidFill>
                <a:latin typeface="Nunito"/>
                <a:ea typeface="Nunito"/>
                <a:cs typeface="Nunito"/>
                <a:sym typeface="Nunito"/>
              </a:rPr>
              <a:t>A client application initiates an API call to retrieve information—also known as a request. This request is processed from an application to the web server via the API’s Uniform Resource Identifier (URI) and includes a request verb, headers, and sometimes, a request body.</a:t>
            </a:r>
            <a:endParaRPr sz="1400">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a:solidFill>
                  <a:schemeClr val="lt1"/>
                </a:solidFill>
                <a:latin typeface="Nunito"/>
                <a:ea typeface="Nunito"/>
                <a:cs typeface="Nunito"/>
                <a:sym typeface="Nunito"/>
              </a:rPr>
              <a:t>After receiving a valid request, the API makes a call to the external program or web server.</a:t>
            </a:r>
            <a:endParaRPr sz="1400">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a:solidFill>
                  <a:schemeClr val="lt1"/>
                </a:solidFill>
                <a:latin typeface="Nunito"/>
                <a:ea typeface="Nunito"/>
                <a:cs typeface="Nunito"/>
                <a:sym typeface="Nunito"/>
              </a:rPr>
              <a:t>The server sends a response to the API with the requested information.</a:t>
            </a:r>
            <a:endParaRPr sz="1400">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a:solidFill>
                  <a:schemeClr val="lt1"/>
                </a:solidFill>
                <a:latin typeface="Nunito"/>
                <a:ea typeface="Nunito"/>
                <a:cs typeface="Nunito"/>
                <a:sym typeface="Nunito"/>
              </a:rPr>
              <a:t>The API transfers the data to the initial requesting application.</a:t>
            </a:r>
            <a:endParaRPr sz="1400">
              <a:solidFill>
                <a:schemeClr val="lt1"/>
              </a:solidFill>
              <a:latin typeface="Nunito"/>
              <a:ea typeface="Nunito"/>
              <a:cs typeface="Nunito"/>
              <a:sym typeface="Nunito"/>
            </a:endParaRPr>
          </a:p>
          <a:p>
            <a:pPr indent="0" lvl="0" marL="0" rtl="0" algn="l">
              <a:spcBef>
                <a:spcPts val="1200"/>
              </a:spcBef>
              <a:spcAft>
                <a:spcPts val="0"/>
              </a:spcAft>
              <a:buClr>
                <a:schemeClr val="dk1"/>
              </a:buClr>
              <a:buSzPts val="1100"/>
              <a:buFont typeface="Arial"/>
              <a:buNone/>
            </a:pPr>
            <a:r>
              <a:t/>
            </a:r>
            <a:endParaRPr sz="1400">
              <a:solidFill>
                <a:schemeClr val="lt1"/>
              </a:solidFill>
              <a:latin typeface="Nunito"/>
              <a:ea typeface="Nunito"/>
              <a:cs typeface="Nunito"/>
              <a:sym typeface="Nunito"/>
            </a:endParaRPr>
          </a:p>
          <a:p>
            <a:pPr indent="0" lvl="0" marL="0" rtl="0" algn="l">
              <a:spcBef>
                <a:spcPts val="1200"/>
              </a:spcBef>
              <a:spcAft>
                <a:spcPts val="1200"/>
              </a:spcAft>
              <a:buNone/>
            </a:pPr>
            <a:r>
              <a:t/>
            </a:r>
            <a:endParaRPr sz="1400">
              <a:solidFill>
                <a:schemeClr val="lt1"/>
              </a:solidFill>
              <a:latin typeface="Nunito"/>
              <a:ea typeface="Nunito"/>
              <a:cs typeface="Nunito"/>
              <a:sym typeface="Nunito"/>
            </a:endParaRPr>
          </a:p>
        </p:txBody>
      </p:sp>
      <p:sp>
        <p:nvSpPr>
          <p:cNvPr id="201" name="Google Shape;201;p30"/>
          <p:cNvSpPr txBox="1"/>
          <p:nvPr>
            <p:ph idx="1" type="body"/>
          </p:nvPr>
        </p:nvSpPr>
        <p:spPr>
          <a:xfrm>
            <a:off x="4918275" y="925275"/>
            <a:ext cx="3811200" cy="4080300"/>
          </a:xfrm>
          <a:prstGeom prst="rect">
            <a:avLst/>
          </a:prstGeom>
          <a:solidFill>
            <a:schemeClr val="dk1"/>
          </a:solidFill>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Char char="●"/>
            </a:pPr>
            <a:r>
              <a:rPr b="1" lang="en" sz="1400">
                <a:solidFill>
                  <a:schemeClr val="lt1"/>
                </a:solidFill>
                <a:latin typeface="Nunito"/>
                <a:ea typeface="Nunito"/>
                <a:cs typeface="Nunito"/>
                <a:sym typeface="Nunito"/>
              </a:rPr>
              <a:t>Improved collaboration - </a:t>
            </a:r>
            <a:r>
              <a:rPr lang="en" sz="1400">
                <a:solidFill>
                  <a:schemeClr val="lt1"/>
                </a:solidFill>
                <a:latin typeface="Nunito"/>
                <a:ea typeface="Nunito"/>
                <a:cs typeface="Nunito"/>
                <a:sym typeface="Nunito"/>
              </a:rPr>
              <a:t>APIs enable integration so that these platforms and apps can seamlessly communicate with one another.</a:t>
            </a:r>
            <a:endParaRPr b="1" sz="1400">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Char char="●"/>
            </a:pPr>
            <a:r>
              <a:rPr b="1" lang="en" sz="1400">
                <a:solidFill>
                  <a:schemeClr val="lt1"/>
                </a:solidFill>
                <a:latin typeface="Nunito"/>
                <a:ea typeface="Nunito"/>
                <a:cs typeface="Nunito"/>
                <a:sym typeface="Nunito"/>
              </a:rPr>
              <a:t>Easier innovation - </a:t>
            </a:r>
            <a:r>
              <a:rPr lang="en" sz="1400">
                <a:solidFill>
                  <a:schemeClr val="lt1"/>
                </a:solidFill>
                <a:latin typeface="Nunito"/>
                <a:ea typeface="Nunito"/>
                <a:cs typeface="Nunito"/>
                <a:sym typeface="Nunito"/>
              </a:rPr>
              <a:t>APIs offer flexibility, allowing companies to make connections with new business partners, offer new services to their existing market, and, ultimately, access new markets that can generate massive returns and drive digital transformation.</a:t>
            </a:r>
            <a:endParaRPr b="1" sz="1400">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Char char="●"/>
            </a:pPr>
            <a:r>
              <a:rPr b="1" lang="en" sz="1400">
                <a:solidFill>
                  <a:schemeClr val="lt1"/>
                </a:solidFill>
                <a:latin typeface="Nunito"/>
                <a:ea typeface="Nunito"/>
                <a:cs typeface="Nunito"/>
                <a:sym typeface="Nunito"/>
              </a:rPr>
              <a:t>Added security - </a:t>
            </a:r>
            <a:r>
              <a:rPr lang="en" sz="1400">
                <a:solidFill>
                  <a:schemeClr val="lt1"/>
                </a:solidFill>
                <a:latin typeface="Nunito"/>
                <a:ea typeface="Nunito"/>
                <a:cs typeface="Nunito"/>
                <a:sym typeface="Nunito"/>
              </a:rPr>
              <a:t>APIs create an added layer of protection between your data and a server. </a:t>
            </a:r>
            <a:endParaRPr b="1" sz="1400">
              <a:solidFill>
                <a:schemeClr val="lt1"/>
              </a:solidFill>
              <a:latin typeface="Nunito"/>
              <a:ea typeface="Nunito"/>
              <a:cs typeface="Nunito"/>
              <a:sym typeface="Nunito"/>
            </a:endParaRPr>
          </a:p>
          <a:p>
            <a:pPr indent="0" lvl="0" marL="0" rtl="0" algn="l">
              <a:spcBef>
                <a:spcPts val="1200"/>
              </a:spcBef>
              <a:spcAft>
                <a:spcPts val="1200"/>
              </a:spcAft>
              <a:buNone/>
            </a:pPr>
            <a:r>
              <a:t/>
            </a:r>
            <a:endParaRPr sz="1400">
              <a:solidFill>
                <a:schemeClr val="lt1"/>
              </a:solidFill>
              <a:latin typeface="Nunito"/>
              <a:ea typeface="Nunito"/>
              <a:cs typeface="Nunito"/>
              <a:sym typeface="Nunito"/>
            </a:endParaRPr>
          </a:p>
        </p:txBody>
      </p:sp>
      <p:sp>
        <p:nvSpPr>
          <p:cNvPr id="202" name="Google Shape;202;p30"/>
          <p:cNvSpPr txBox="1"/>
          <p:nvPr/>
        </p:nvSpPr>
        <p:spPr>
          <a:xfrm>
            <a:off x="4926825" y="450050"/>
            <a:ext cx="303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0000FF"/>
                </a:solidFill>
                <a:latin typeface="Comic Sans MS"/>
                <a:ea typeface="Comic Sans MS"/>
                <a:cs typeface="Comic Sans MS"/>
                <a:sym typeface="Comic Sans MS"/>
              </a:rPr>
              <a:t>Why do we need API’s</a:t>
            </a:r>
            <a:endParaRPr b="1" sz="1800">
              <a:solidFill>
                <a:srgbClr val="0000FF"/>
              </a:solidFill>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lin ang="5400012" scaled="0"/>
        </a:gradFill>
      </p:bgPr>
    </p:bg>
    <p:spTree>
      <p:nvGrpSpPr>
        <p:cNvPr id="206" name="Shape 206"/>
        <p:cNvGrpSpPr/>
        <p:nvPr/>
      </p:nvGrpSpPr>
      <p:grpSpPr>
        <a:xfrm>
          <a:off x="0" y="0"/>
          <a:ext cx="0" cy="0"/>
          <a:chOff x="0" y="0"/>
          <a:chExt cx="0" cy="0"/>
        </a:xfrm>
      </p:grpSpPr>
      <p:sp>
        <p:nvSpPr>
          <p:cNvPr id="207" name="Google Shape;207;p31"/>
          <p:cNvSpPr txBox="1"/>
          <p:nvPr>
            <p:ph type="title"/>
          </p:nvPr>
        </p:nvSpPr>
        <p:spPr>
          <a:xfrm>
            <a:off x="0" y="2726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b="1" lang="en" sz="2022">
                <a:solidFill>
                  <a:srgbClr val="0000FF"/>
                </a:solidFill>
                <a:latin typeface="Comic Sans MS"/>
                <a:ea typeface="Comic Sans MS"/>
                <a:cs typeface="Comic Sans MS"/>
                <a:sym typeface="Comic Sans MS"/>
              </a:rPr>
              <a:t>Common API examples</a:t>
            </a:r>
            <a:endParaRPr b="1" sz="2022">
              <a:solidFill>
                <a:srgbClr val="0000FF"/>
              </a:solidFill>
              <a:latin typeface="Comic Sans MS"/>
              <a:ea typeface="Comic Sans MS"/>
              <a:cs typeface="Comic Sans MS"/>
              <a:sym typeface="Comic Sans MS"/>
            </a:endParaRPr>
          </a:p>
          <a:p>
            <a:pPr indent="0" lvl="0" marL="0" rtl="0" algn="l">
              <a:spcBef>
                <a:spcPts val="1200"/>
              </a:spcBef>
              <a:spcAft>
                <a:spcPts val="0"/>
              </a:spcAft>
              <a:buNone/>
            </a:pPr>
            <a:r>
              <a:t/>
            </a:r>
            <a:endParaRPr>
              <a:solidFill>
                <a:srgbClr val="0000FF"/>
              </a:solidFill>
            </a:endParaRPr>
          </a:p>
        </p:txBody>
      </p:sp>
      <p:sp>
        <p:nvSpPr>
          <p:cNvPr id="208" name="Google Shape;208;p31"/>
          <p:cNvSpPr txBox="1"/>
          <p:nvPr>
            <p:ph idx="1" type="body"/>
          </p:nvPr>
        </p:nvSpPr>
        <p:spPr>
          <a:xfrm>
            <a:off x="0" y="749575"/>
            <a:ext cx="9144000" cy="17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Nunito"/>
                <a:ea typeface="Nunito"/>
                <a:cs typeface="Nunito"/>
                <a:sym typeface="Nunito"/>
              </a:rPr>
              <a:t>Universal logins -</a:t>
            </a:r>
            <a:r>
              <a:rPr lang="en" sz="1400">
                <a:solidFill>
                  <a:schemeClr val="dk1"/>
                </a:solidFill>
                <a:latin typeface="Nunito"/>
                <a:ea typeface="Nunito"/>
                <a:cs typeface="Nunito"/>
                <a:sym typeface="Nunito"/>
              </a:rPr>
              <a:t>A popular API example is the function that enables people to log in to websites by using their Facebook, Twitter, or Google profile login details.</a:t>
            </a:r>
            <a:endParaRPr b="1" sz="1400">
              <a:solidFill>
                <a:schemeClr val="dk1"/>
              </a:solidFill>
              <a:latin typeface="Nunito"/>
              <a:ea typeface="Nunito"/>
              <a:cs typeface="Nunito"/>
              <a:sym typeface="Nunito"/>
            </a:endParaRPr>
          </a:p>
          <a:p>
            <a:pPr indent="0" lvl="0" marL="0" rtl="0" algn="l">
              <a:spcBef>
                <a:spcPts val="1200"/>
              </a:spcBef>
              <a:spcAft>
                <a:spcPts val="0"/>
              </a:spcAft>
              <a:buNone/>
            </a:pPr>
            <a:r>
              <a:rPr b="1" lang="en" sz="1400">
                <a:solidFill>
                  <a:schemeClr val="dk1"/>
                </a:solidFill>
                <a:latin typeface="Nunito"/>
                <a:ea typeface="Nunito"/>
                <a:cs typeface="Nunito"/>
                <a:sym typeface="Nunito"/>
              </a:rPr>
              <a:t>Third-party payment processing - </a:t>
            </a:r>
            <a:r>
              <a:rPr lang="en" sz="1400">
                <a:solidFill>
                  <a:schemeClr val="dk1"/>
                </a:solidFill>
                <a:latin typeface="Nunito"/>
                <a:ea typeface="Nunito"/>
                <a:cs typeface="Nunito"/>
                <a:sym typeface="Nunito"/>
              </a:rPr>
              <a:t>This allows people to pay for products online without exposing any sensitive data or granting access to unauthorized individuals.</a:t>
            </a:r>
            <a:endParaRPr b="1" sz="1400">
              <a:solidFill>
                <a:schemeClr val="dk1"/>
              </a:solidFill>
              <a:latin typeface="Nunito"/>
              <a:ea typeface="Nunito"/>
              <a:cs typeface="Nunito"/>
              <a:sym typeface="Nunito"/>
            </a:endParaRPr>
          </a:p>
          <a:p>
            <a:pPr indent="0" lvl="0" marL="0" rtl="0" algn="l">
              <a:spcBef>
                <a:spcPts val="1200"/>
              </a:spcBef>
              <a:spcAft>
                <a:spcPts val="1200"/>
              </a:spcAft>
              <a:buNone/>
            </a:pPr>
            <a:r>
              <a:rPr b="1" lang="en" sz="1400">
                <a:solidFill>
                  <a:schemeClr val="dk1"/>
                </a:solidFill>
                <a:latin typeface="Nunito"/>
                <a:ea typeface="Nunito"/>
                <a:cs typeface="Nunito"/>
                <a:sym typeface="Nunito"/>
              </a:rPr>
              <a:t>Google Maps - </a:t>
            </a:r>
            <a:r>
              <a:rPr lang="en" sz="1400">
                <a:solidFill>
                  <a:schemeClr val="dk1"/>
                </a:solidFill>
                <a:latin typeface="Nunito"/>
                <a:ea typeface="Nunito"/>
                <a:cs typeface="Nunito"/>
                <a:sym typeface="Nunito"/>
              </a:rPr>
              <a:t>One of the most common examples of a good API is the Google Maps service. </a:t>
            </a:r>
            <a:endParaRPr b="1" sz="1400">
              <a:solidFill>
                <a:schemeClr val="dk1"/>
              </a:solidFill>
              <a:latin typeface="Nunito"/>
              <a:ea typeface="Nunito"/>
              <a:cs typeface="Nunito"/>
              <a:sym typeface="Nunito"/>
            </a:endParaRPr>
          </a:p>
        </p:txBody>
      </p:sp>
      <p:sp>
        <p:nvSpPr>
          <p:cNvPr id="209" name="Google Shape;209;p31"/>
          <p:cNvSpPr txBox="1"/>
          <p:nvPr>
            <p:ph type="title"/>
          </p:nvPr>
        </p:nvSpPr>
        <p:spPr>
          <a:xfrm>
            <a:off x="0" y="2734050"/>
            <a:ext cx="8520600" cy="698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b="1" lang="en" sz="2022">
                <a:solidFill>
                  <a:srgbClr val="0000FF"/>
                </a:solidFill>
                <a:latin typeface="Comic Sans MS"/>
                <a:ea typeface="Comic Sans MS"/>
                <a:cs typeface="Comic Sans MS"/>
                <a:sym typeface="Comic Sans MS"/>
              </a:rPr>
              <a:t>Types of APIs</a:t>
            </a:r>
            <a:endParaRPr b="1" sz="2022">
              <a:solidFill>
                <a:srgbClr val="0000FF"/>
              </a:solidFill>
              <a:latin typeface="Comic Sans MS"/>
              <a:ea typeface="Comic Sans MS"/>
              <a:cs typeface="Comic Sans MS"/>
              <a:sym typeface="Comic Sans MS"/>
            </a:endParaRPr>
          </a:p>
          <a:p>
            <a:pPr indent="0" lvl="0" marL="0" rtl="0" algn="l">
              <a:lnSpc>
                <a:spcPct val="115000"/>
              </a:lnSpc>
              <a:spcBef>
                <a:spcPts val="1200"/>
              </a:spcBef>
              <a:spcAft>
                <a:spcPts val="0"/>
              </a:spcAft>
              <a:buNone/>
            </a:pPr>
            <a:r>
              <a:t/>
            </a:r>
            <a:endParaRPr sz="1800">
              <a:solidFill>
                <a:srgbClr val="0000FF"/>
              </a:solidFill>
              <a:highlight>
                <a:srgbClr val="FFFFFF"/>
              </a:highlight>
            </a:endParaRPr>
          </a:p>
          <a:p>
            <a:pPr indent="0" lvl="0" marL="0" rtl="0" algn="l">
              <a:spcBef>
                <a:spcPts val="1200"/>
              </a:spcBef>
              <a:spcAft>
                <a:spcPts val="0"/>
              </a:spcAft>
              <a:buNone/>
            </a:pPr>
            <a:r>
              <a:t/>
            </a:r>
            <a:endParaRPr>
              <a:solidFill>
                <a:srgbClr val="0000FF"/>
              </a:solidFill>
            </a:endParaRPr>
          </a:p>
        </p:txBody>
      </p:sp>
      <p:sp>
        <p:nvSpPr>
          <p:cNvPr id="210" name="Google Shape;210;p31"/>
          <p:cNvSpPr txBox="1"/>
          <p:nvPr>
            <p:ph idx="1" type="body"/>
          </p:nvPr>
        </p:nvSpPr>
        <p:spPr>
          <a:xfrm>
            <a:off x="0" y="3348200"/>
            <a:ext cx="9144000" cy="177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latin typeface="Nunito"/>
                <a:ea typeface="Nunito"/>
                <a:cs typeface="Nunito"/>
                <a:sym typeface="Nunito"/>
              </a:rPr>
              <a:t>Open APIs</a:t>
            </a:r>
            <a:r>
              <a:rPr lang="en" sz="1400">
                <a:latin typeface="Nunito"/>
                <a:ea typeface="Nunito"/>
                <a:cs typeface="Nunito"/>
                <a:sym typeface="Nunito"/>
              </a:rPr>
              <a:t> - open source application programming interfaces you can access with the HTTP protocol.</a:t>
            </a:r>
            <a:endParaRPr sz="1400">
              <a:latin typeface="Nunito"/>
              <a:ea typeface="Nunito"/>
              <a:cs typeface="Nunito"/>
              <a:sym typeface="Nunito"/>
            </a:endParaRPr>
          </a:p>
          <a:p>
            <a:pPr indent="0" lvl="0" marL="0" rtl="0" algn="l">
              <a:spcBef>
                <a:spcPts val="1200"/>
              </a:spcBef>
              <a:spcAft>
                <a:spcPts val="0"/>
              </a:spcAft>
              <a:buNone/>
            </a:pPr>
            <a:r>
              <a:rPr b="1" lang="en" sz="1400">
                <a:latin typeface="Nunito"/>
                <a:ea typeface="Nunito"/>
                <a:cs typeface="Nunito"/>
                <a:sym typeface="Nunito"/>
              </a:rPr>
              <a:t>Partner APIs</a:t>
            </a:r>
            <a:r>
              <a:rPr lang="en" sz="1400">
                <a:latin typeface="Nunito"/>
                <a:ea typeface="Nunito"/>
                <a:cs typeface="Nunito"/>
                <a:sym typeface="Nunito"/>
              </a:rPr>
              <a:t> - application programming interfaces exposed to or by strategic business partners.</a:t>
            </a:r>
            <a:endParaRPr sz="1400">
              <a:latin typeface="Nunito"/>
              <a:ea typeface="Nunito"/>
              <a:cs typeface="Nunito"/>
              <a:sym typeface="Nunito"/>
            </a:endParaRPr>
          </a:p>
          <a:p>
            <a:pPr indent="0" lvl="0" marL="0" rtl="0" algn="l">
              <a:spcBef>
                <a:spcPts val="1200"/>
              </a:spcBef>
              <a:spcAft>
                <a:spcPts val="0"/>
              </a:spcAft>
              <a:buNone/>
            </a:pPr>
            <a:r>
              <a:rPr b="1" lang="en" sz="1400">
                <a:latin typeface="Nunito"/>
                <a:ea typeface="Nunito"/>
                <a:cs typeface="Nunito"/>
                <a:sym typeface="Nunito"/>
              </a:rPr>
              <a:t>Internal APIs</a:t>
            </a:r>
            <a:r>
              <a:rPr lang="en" sz="1400">
                <a:latin typeface="Nunito"/>
                <a:ea typeface="Nunito"/>
                <a:cs typeface="Nunito"/>
                <a:sym typeface="Nunito"/>
              </a:rPr>
              <a:t> - application programming interfaces that remain hidden from external users.</a:t>
            </a:r>
            <a:endParaRPr sz="1400">
              <a:latin typeface="Nunito"/>
              <a:ea typeface="Nunito"/>
              <a:cs typeface="Nunito"/>
              <a:sym typeface="Nunito"/>
            </a:endParaRPr>
          </a:p>
          <a:p>
            <a:pPr indent="0" lvl="0" marL="0" rtl="0" algn="l">
              <a:spcBef>
                <a:spcPts val="1200"/>
              </a:spcBef>
              <a:spcAft>
                <a:spcPts val="1200"/>
              </a:spcAft>
              <a:buNone/>
            </a:pPr>
            <a:r>
              <a:rPr b="1" lang="en" sz="1400">
                <a:latin typeface="Nunito"/>
                <a:ea typeface="Nunito"/>
                <a:cs typeface="Nunito"/>
                <a:sym typeface="Nunito"/>
              </a:rPr>
              <a:t>Composite APIs</a:t>
            </a:r>
            <a:r>
              <a:rPr lang="en" sz="1400">
                <a:latin typeface="Nunito"/>
                <a:ea typeface="Nunito"/>
                <a:cs typeface="Nunito"/>
                <a:sym typeface="Nunito"/>
              </a:rPr>
              <a:t> - combine multiple data or service APIs.</a:t>
            </a:r>
            <a:endParaRPr sz="14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000">
                <a:latin typeface="Pacifico"/>
                <a:ea typeface="Pacifico"/>
                <a:cs typeface="Pacifico"/>
                <a:sym typeface="Pacifico"/>
              </a:rPr>
              <a:t>DSN3099 - Engineering Projects in Community Service</a:t>
            </a:r>
            <a:endParaRPr sz="3000">
              <a:latin typeface="Pacifico"/>
              <a:ea typeface="Pacifico"/>
              <a:cs typeface="Pacifico"/>
              <a:sym typeface="Pacifico"/>
            </a:endParaRPr>
          </a:p>
        </p:txBody>
      </p:sp>
      <p:sp>
        <p:nvSpPr>
          <p:cNvPr id="63" name="Google Shape;63;p14"/>
          <p:cNvSpPr txBox="1"/>
          <p:nvPr>
            <p:ph idx="2" type="body"/>
          </p:nvPr>
        </p:nvSpPr>
        <p:spPr>
          <a:xfrm>
            <a:off x="4939500" y="724075"/>
            <a:ext cx="3837000" cy="41148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 sz="2920">
                <a:latin typeface="Comic Sans MS"/>
                <a:ea typeface="Comic Sans MS"/>
                <a:cs typeface="Comic Sans MS"/>
                <a:sym typeface="Comic Sans MS"/>
              </a:rPr>
              <a:t>Group Members:</a:t>
            </a:r>
            <a:endParaRPr sz="2920">
              <a:latin typeface="Comic Sans MS"/>
              <a:ea typeface="Comic Sans MS"/>
              <a:cs typeface="Comic Sans MS"/>
              <a:sym typeface="Comic Sans MS"/>
            </a:endParaRPr>
          </a:p>
          <a:p>
            <a:pPr indent="0" lvl="0" marL="0" rtl="0" algn="l">
              <a:spcBef>
                <a:spcPts val="1200"/>
              </a:spcBef>
              <a:spcAft>
                <a:spcPts val="0"/>
              </a:spcAft>
              <a:buNone/>
            </a:pPr>
            <a:r>
              <a:rPr lang="en">
                <a:latin typeface="Nunito"/>
                <a:ea typeface="Nunito"/>
                <a:cs typeface="Nunito"/>
                <a:sym typeface="Nunito"/>
              </a:rPr>
              <a:t>19BAI10008	PRANJAL ROY</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19BAI10017	SHANZEH BATOOL</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19BAI10081	VAIBHAV ROY</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19BAI10095	KARAN JAIN</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19BAI10139	SHALINI DAS</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19BCE10108	ASHI SACHAN</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19BCY10044	KRISHNA KUMAR AGRAWAL</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19BEE10020	RITUPARNA GUPTA</a:t>
            </a:r>
            <a:endParaRPr>
              <a:latin typeface="Nunito"/>
              <a:ea typeface="Nunito"/>
              <a:cs typeface="Nunito"/>
              <a:sym typeface="Nunito"/>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lin ang="5400012" scaled="0"/>
        </a:gradFill>
      </p:bgPr>
    </p:bg>
    <p:spTree>
      <p:nvGrpSpPr>
        <p:cNvPr id="214" name="Shape 214"/>
        <p:cNvGrpSpPr/>
        <p:nvPr/>
      </p:nvGrpSpPr>
      <p:grpSpPr>
        <a:xfrm>
          <a:off x="0" y="0"/>
          <a:ext cx="0" cy="0"/>
          <a:chOff x="0" y="0"/>
          <a:chExt cx="0" cy="0"/>
        </a:xfrm>
      </p:grpSpPr>
      <p:sp>
        <p:nvSpPr>
          <p:cNvPr id="215" name="Google Shape;215;p32"/>
          <p:cNvSpPr txBox="1"/>
          <p:nvPr>
            <p:ph type="title"/>
          </p:nvPr>
        </p:nvSpPr>
        <p:spPr>
          <a:xfrm>
            <a:off x="0" y="376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b="1" lang="en" sz="2022">
                <a:solidFill>
                  <a:srgbClr val="00FFFF"/>
                </a:solidFill>
                <a:latin typeface="Comic Sans MS"/>
                <a:ea typeface="Comic Sans MS"/>
                <a:cs typeface="Comic Sans MS"/>
                <a:sym typeface="Comic Sans MS"/>
              </a:rPr>
              <a:t>So why do we need APIs in this project?</a:t>
            </a:r>
            <a:endParaRPr b="1" sz="2022">
              <a:solidFill>
                <a:srgbClr val="00FFFF"/>
              </a:solidFill>
              <a:latin typeface="Comic Sans MS"/>
              <a:ea typeface="Comic Sans MS"/>
              <a:cs typeface="Comic Sans MS"/>
              <a:sym typeface="Comic Sans MS"/>
            </a:endParaRPr>
          </a:p>
          <a:p>
            <a:pPr indent="0" lvl="0" marL="0" rtl="0" algn="l">
              <a:spcBef>
                <a:spcPts val="1200"/>
              </a:spcBef>
              <a:spcAft>
                <a:spcPts val="0"/>
              </a:spcAft>
              <a:buNone/>
            </a:pPr>
            <a:r>
              <a:t/>
            </a:r>
            <a:endParaRPr>
              <a:solidFill>
                <a:srgbClr val="00FFFF"/>
              </a:solidFill>
            </a:endParaRPr>
          </a:p>
        </p:txBody>
      </p:sp>
      <p:sp>
        <p:nvSpPr>
          <p:cNvPr id="216" name="Google Shape;216;p32"/>
          <p:cNvSpPr txBox="1"/>
          <p:nvPr>
            <p:ph idx="1" type="body"/>
          </p:nvPr>
        </p:nvSpPr>
        <p:spPr>
          <a:xfrm>
            <a:off x="0" y="877500"/>
            <a:ext cx="9144000" cy="43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00"/>
                </a:solidFill>
                <a:latin typeface="Nunito"/>
                <a:ea typeface="Nunito"/>
                <a:cs typeface="Nunito"/>
                <a:sym typeface="Nunito"/>
              </a:rPr>
              <a:t>APIs are useful as:</a:t>
            </a:r>
            <a:endParaRPr sz="1400">
              <a:solidFill>
                <a:srgbClr val="FFFF00"/>
              </a:solidFill>
              <a:latin typeface="Nunito"/>
              <a:ea typeface="Nunito"/>
              <a:cs typeface="Nunito"/>
              <a:sym typeface="Nunito"/>
            </a:endParaRPr>
          </a:p>
          <a:p>
            <a:pPr indent="-317500" lvl="0" marL="457200" rtl="0" algn="l">
              <a:lnSpc>
                <a:spcPct val="100000"/>
              </a:lnSpc>
              <a:spcBef>
                <a:spcPts val="1200"/>
              </a:spcBef>
              <a:spcAft>
                <a:spcPts val="0"/>
              </a:spcAft>
              <a:buClr>
                <a:srgbClr val="FFFF00"/>
              </a:buClr>
              <a:buSzPts val="1400"/>
              <a:buFont typeface="Nunito"/>
              <a:buChar char="❖"/>
            </a:pPr>
            <a:r>
              <a:rPr b="1" lang="en" sz="1400">
                <a:solidFill>
                  <a:srgbClr val="FFFF00"/>
                </a:solidFill>
                <a:latin typeface="Nunito"/>
                <a:ea typeface="Nunito"/>
                <a:cs typeface="Nunito"/>
                <a:sym typeface="Nunito"/>
              </a:rPr>
              <a:t>The data is changing quickly: </a:t>
            </a:r>
            <a:endParaRPr b="1" sz="1400">
              <a:solidFill>
                <a:srgbClr val="FFFF00"/>
              </a:solidFill>
              <a:latin typeface="Nunito"/>
              <a:ea typeface="Nunito"/>
              <a:cs typeface="Nunito"/>
              <a:sym typeface="Nunito"/>
            </a:endParaRPr>
          </a:p>
          <a:p>
            <a:pPr indent="0" lvl="0" marL="457200" rtl="0" algn="l">
              <a:lnSpc>
                <a:spcPct val="100000"/>
              </a:lnSpc>
              <a:spcBef>
                <a:spcPts val="1200"/>
              </a:spcBef>
              <a:spcAft>
                <a:spcPts val="0"/>
              </a:spcAft>
              <a:buNone/>
            </a:pPr>
            <a:r>
              <a:rPr lang="en" sz="1400">
                <a:solidFill>
                  <a:srgbClr val="FFFF00"/>
                </a:solidFill>
                <a:latin typeface="Nunito"/>
                <a:ea typeface="Nunito"/>
                <a:cs typeface="Nunito"/>
                <a:sym typeface="Nunito"/>
              </a:rPr>
              <a:t>It doesn’t really make sense to regenerate a dataset and download it every minute — this will take a lot of bandwidth, and be pretty slow. </a:t>
            </a:r>
            <a:r>
              <a:rPr lang="en" sz="1400">
                <a:solidFill>
                  <a:srgbClr val="FFFF00"/>
                </a:solidFill>
                <a:latin typeface="Nunito"/>
                <a:ea typeface="Nunito"/>
                <a:cs typeface="Nunito"/>
                <a:sym typeface="Nunito"/>
              </a:rPr>
              <a:t>Another</a:t>
            </a:r>
            <a:r>
              <a:rPr lang="en" sz="1400">
                <a:solidFill>
                  <a:srgbClr val="FFFF00"/>
                </a:solidFill>
                <a:latin typeface="Nunito"/>
                <a:ea typeface="Nunito"/>
                <a:cs typeface="Nunito"/>
                <a:sym typeface="Nunito"/>
              </a:rPr>
              <a:t> example can be </a:t>
            </a:r>
            <a:r>
              <a:rPr lang="en" sz="1400">
                <a:solidFill>
                  <a:srgbClr val="FFFF00"/>
                </a:solidFill>
                <a:latin typeface="Nunito"/>
                <a:ea typeface="Nunito"/>
                <a:cs typeface="Nunito"/>
                <a:sym typeface="Nunito"/>
              </a:rPr>
              <a:t>stock price data.</a:t>
            </a:r>
            <a:r>
              <a:rPr b="1" lang="en" sz="1400">
                <a:solidFill>
                  <a:srgbClr val="FFFF00"/>
                </a:solidFill>
                <a:latin typeface="Nunito"/>
                <a:ea typeface="Nunito"/>
                <a:cs typeface="Nunito"/>
                <a:sym typeface="Nunito"/>
              </a:rPr>
              <a:t> </a:t>
            </a:r>
            <a:endParaRPr b="1" sz="1400">
              <a:solidFill>
                <a:srgbClr val="FFFF00"/>
              </a:solidFill>
              <a:latin typeface="Nunito"/>
              <a:ea typeface="Nunito"/>
              <a:cs typeface="Nunito"/>
              <a:sym typeface="Nunito"/>
            </a:endParaRPr>
          </a:p>
          <a:p>
            <a:pPr indent="-317500" lvl="0" marL="457200" rtl="0" algn="l">
              <a:lnSpc>
                <a:spcPct val="100000"/>
              </a:lnSpc>
              <a:spcBef>
                <a:spcPts val="1200"/>
              </a:spcBef>
              <a:spcAft>
                <a:spcPts val="0"/>
              </a:spcAft>
              <a:buClr>
                <a:srgbClr val="FFFF00"/>
              </a:buClr>
              <a:buSzPts val="1400"/>
              <a:buFont typeface="Nunito"/>
              <a:buChar char="❖"/>
            </a:pPr>
            <a:r>
              <a:rPr b="1" lang="en" sz="1400">
                <a:solidFill>
                  <a:srgbClr val="FFFF00"/>
                </a:solidFill>
                <a:latin typeface="Nunito"/>
                <a:ea typeface="Nunito"/>
                <a:cs typeface="Nunito"/>
                <a:sym typeface="Nunito"/>
              </a:rPr>
              <a:t>We want a small piece of a much larger set of data:</a:t>
            </a:r>
            <a:endParaRPr b="1" sz="1400">
              <a:solidFill>
                <a:srgbClr val="FFFF00"/>
              </a:solidFill>
              <a:latin typeface="Nunito"/>
              <a:ea typeface="Nunito"/>
              <a:cs typeface="Nunito"/>
              <a:sym typeface="Nunito"/>
            </a:endParaRPr>
          </a:p>
          <a:p>
            <a:pPr indent="0" lvl="0" marL="457200" rtl="0" algn="l">
              <a:lnSpc>
                <a:spcPct val="100000"/>
              </a:lnSpc>
              <a:spcBef>
                <a:spcPts val="1200"/>
              </a:spcBef>
              <a:spcAft>
                <a:spcPts val="0"/>
              </a:spcAft>
              <a:buNone/>
            </a:pPr>
            <a:r>
              <a:rPr lang="en" sz="1400">
                <a:solidFill>
                  <a:srgbClr val="FFFF00"/>
                </a:solidFill>
                <a:latin typeface="Nunito"/>
                <a:ea typeface="Nunito"/>
                <a:cs typeface="Nunito"/>
                <a:sym typeface="Nunito"/>
              </a:rPr>
              <a:t>If we want only chunk of a big dataset searching the whole data will only waste time and productivity. Another example can be </a:t>
            </a:r>
            <a:r>
              <a:rPr lang="en" sz="1400">
                <a:solidFill>
                  <a:srgbClr val="FFFF00"/>
                </a:solidFill>
                <a:latin typeface="Nunito"/>
                <a:ea typeface="Nunito"/>
                <a:cs typeface="Nunito"/>
                <a:sym typeface="Nunito"/>
              </a:rPr>
              <a:t>Reddit comments. </a:t>
            </a:r>
            <a:r>
              <a:rPr lang="en" sz="1400">
                <a:solidFill>
                  <a:srgbClr val="FFFF00"/>
                </a:solidFill>
                <a:latin typeface="Nunito"/>
                <a:ea typeface="Nunito"/>
                <a:cs typeface="Nunito"/>
                <a:sym typeface="Nunito"/>
              </a:rPr>
              <a:t>What if we want to just pull our own comments on Reddit? It doesn’t make much sense to download the entire Reddit database, then filter just our own comments.</a:t>
            </a:r>
            <a:endParaRPr sz="1400">
              <a:solidFill>
                <a:srgbClr val="FFFF00"/>
              </a:solidFill>
              <a:latin typeface="Nunito"/>
              <a:ea typeface="Nunito"/>
              <a:cs typeface="Nunito"/>
              <a:sym typeface="Nunito"/>
            </a:endParaRPr>
          </a:p>
          <a:p>
            <a:pPr indent="-317500" lvl="0" marL="457200" rtl="0" algn="l">
              <a:lnSpc>
                <a:spcPct val="100000"/>
              </a:lnSpc>
              <a:spcBef>
                <a:spcPts val="1200"/>
              </a:spcBef>
              <a:spcAft>
                <a:spcPts val="0"/>
              </a:spcAft>
              <a:buClr>
                <a:srgbClr val="FFFF00"/>
              </a:buClr>
              <a:buSzPts val="1400"/>
              <a:buFont typeface="Nunito"/>
              <a:buChar char="❖"/>
            </a:pPr>
            <a:r>
              <a:rPr b="1" lang="en" sz="1400">
                <a:solidFill>
                  <a:srgbClr val="FFFF00"/>
                </a:solidFill>
                <a:latin typeface="Nunito"/>
                <a:ea typeface="Nunito"/>
                <a:cs typeface="Nunito"/>
                <a:sym typeface="Nunito"/>
              </a:rPr>
              <a:t>There is repeated computation involved:</a:t>
            </a:r>
            <a:r>
              <a:rPr lang="en" sz="1400">
                <a:solidFill>
                  <a:srgbClr val="FFFF00"/>
                </a:solidFill>
                <a:latin typeface="Nunito"/>
                <a:ea typeface="Nunito"/>
                <a:cs typeface="Nunito"/>
                <a:sym typeface="Nunito"/>
              </a:rPr>
              <a:t> </a:t>
            </a:r>
            <a:endParaRPr sz="1400">
              <a:solidFill>
                <a:srgbClr val="FFFF00"/>
              </a:solidFill>
              <a:latin typeface="Nunito"/>
              <a:ea typeface="Nunito"/>
              <a:cs typeface="Nunito"/>
              <a:sym typeface="Nunito"/>
            </a:endParaRPr>
          </a:p>
          <a:p>
            <a:pPr indent="0" lvl="0" marL="457200" rtl="0" algn="l">
              <a:lnSpc>
                <a:spcPct val="100000"/>
              </a:lnSpc>
              <a:spcBef>
                <a:spcPts val="1200"/>
              </a:spcBef>
              <a:spcAft>
                <a:spcPts val="1200"/>
              </a:spcAft>
              <a:buNone/>
            </a:pPr>
            <a:r>
              <a:rPr lang="en" sz="1400">
                <a:solidFill>
                  <a:srgbClr val="FFFF00"/>
                </a:solidFill>
                <a:latin typeface="Nunito"/>
                <a:ea typeface="Nunito"/>
                <a:cs typeface="Nunito"/>
                <a:sym typeface="Nunito"/>
              </a:rPr>
              <a:t>As we need to do the same task again and again with different parameters. Another example can be Spotify. Spotify has an API that can tell the genre of a piece of music. </a:t>
            </a:r>
            <a:endParaRPr sz="1400">
              <a:solidFill>
                <a:srgbClr val="FFFF00"/>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20" name="Shape 220"/>
        <p:cNvGrpSpPr/>
        <p:nvPr/>
      </p:nvGrpSpPr>
      <p:grpSpPr>
        <a:xfrm>
          <a:off x="0" y="0"/>
          <a:ext cx="0" cy="0"/>
          <a:chOff x="0" y="0"/>
          <a:chExt cx="0" cy="0"/>
        </a:xfrm>
      </p:grpSpPr>
      <p:sp>
        <p:nvSpPr>
          <p:cNvPr id="221" name="Google Shape;22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acifico"/>
                <a:ea typeface="Pacifico"/>
                <a:cs typeface="Pacifico"/>
                <a:sym typeface="Pacifico"/>
              </a:rPr>
              <a:t>Mobile Application Development</a:t>
            </a:r>
            <a:endParaRPr b="1">
              <a:latin typeface="Pacifico"/>
              <a:ea typeface="Pacifico"/>
              <a:cs typeface="Pacifico"/>
              <a:sym typeface="Pacifico"/>
            </a:endParaRPr>
          </a:p>
        </p:txBody>
      </p:sp>
      <p:sp>
        <p:nvSpPr>
          <p:cNvPr id="222" name="Google Shape;22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33"/>
          <p:cNvPicPr preferRelativeResize="0"/>
          <p:nvPr/>
        </p:nvPicPr>
        <p:blipFill rotWithShape="1">
          <a:blip r:embed="rId3">
            <a:alphaModFix/>
          </a:blip>
          <a:srcRect b="26258" l="19795" r="20811" t="29327"/>
          <a:stretch/>
        </p:blipFill>
        <p:spPr>
          <a:xfrm>
            <a:off x="510975" y="1152475"/>
            <a:ext cx="8122051" cy="3416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9" name="Google Shape;22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34"/>
          <p:cNvPicPr preferRelativeResize="0"/>
          <p:nvPr/>
        </p:nvPicPr>
        <p:blipFill>
          <a:blip r:embed="rId3">
            <a:alphaModFix/>
          </a:blip>
          <a:stretch>
            <a:fillRect/>
          </a:stretch>
        </p:blipFill>
        <p:spPr>
          <a:xfrm>
            <a:off x="0" y="162650"/>
            <a:ext cx="9144000" cy="4818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34" name="Shape 234"/>
        <p:cNvGrpSpPr/>
        <p:nvPr/>
      </p:nvGrpSpPr>
      <p:grpSpPr>
        <a:xfrm>
          <a:off x="0" y="0"/>
          <a:ext cx="0" cy="0"/>
          <a:chOff x="0" y="0"/>
          <a:chExt cx="0" cy="0"/>
        </a:xfrm>
      </p:grpSpPr>
      <p:sp>
        <p:nvSpPr>
          <p:cNvPr id="235" name="Google Shape;235;p35"/>
          <p:cNvSpPr txBox="1"/>
          <p:nvPr>
            <p:ph idx="1" type="body"/>
          </p:nvPr>
        </p:nvSpPr>
        <p:spPr>
          <a:xfrm>
            <a:off x="3777025" y="3668500"/>
            <a:ext cx="5367000" cy="1090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b="1" lang="en" sz="2000">
                <a:latin typeface="Nunito"/>
                <a:ea typeface="Nunito"/>
                <a:cs typeface="Nunito"/>
                <a:sym typeface="Nunito"/>
              </a:rPr>
              <a:t>Goal</a:t>
            </a:r>
            <a:r>
              <a:rPr lang="en" sz="2000">
                <a:latin typeface="Nunito"/>
                <a:ea typeface="Nunito"/>
                <a:cs typeface="Nunito"/>
                <a:sym typeface="Nunito"/>
              </a:rPr>
              <a:t> - Connect the providers having excess foodstuffs with the consumers.</a:t>
            </a:r>
            <a:endParaRPr sz="2000">
              <a:latin typeface="Nunito"/>
              <a:ea typeface="Nunito"/>
              <a:cs typeface="Nunito"/>
              <a:sym typeface="Nunito"/>
            </a:endParaRPr>
          </a:p>
        </p:txBody>
      </p:sp>
      <p:sp>
        <p:nvSpPr>
          <p:cNvPr id="236" name="Google Shape;236;p35"/>
          <p:cNvSpPr txBox="1"/>
          <p:nvPr/>
        </p:nvSpPr>
        <p:spPr>
          <a:xfrm>
            <a:off x="487275" y="1261200"/>
            <a:ext cx="57423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n" sz="2000">
                <a:solidFill>
                  <a:schemeClr val="dk1"/>
                </a:solidFill>
                <a:latin typeface="Nunito"/>
                <a:ea typeface="Nunito"/>
                <a:cs typeface="Nunito"/>
                <a:sym typeface="Nunito"/>
              </a:rPr>
              <a:t>Users</a:t>
            </a:r>
            <a:r>
              <a:rPr lang="en" sz="2000">
                <a:solidFill>
                  <a:schemeClr val="dk1"/>
                </a:solidFill>
                <a:latin typeface="Nunito"/>
                <a:ea typeface="Nunito"/>
                <a:cs typeface="Nunito"/>
                <a:sym typeface="Nunito"/>
              </a:rPr>
              <a:t> - Restaurant owners/ event planners</a:t>
            </a:r>
            <a:endParaRPr sz="2000">
              <a:solidFill>
                <a:schemeClr val="dk1"/>
              </a:solidFill>
              <a:latin typeface="Nunito"/>
              <a:ea typeface="Nunito"/>
              <a:cs typeface="Nunito"/>
              <a:sym typeface="Nunito"/>
            </a:endParaRPr>
          </a:p>
        </p:txBody>
      </p:sp>
      <p:pic>
        <p:nvPicPr>
          <p:cNvPr id="237" name="Google Shape;237;p35"/>
          <p:cNvPicPr preferRelativeResize="0"/>
          <p:nvPr/>
        </p:nvPicPr>
        <p:blipFill>
          <a:blip r:embed="rId3">
            <a:alphaModFix/>
          </a:blip>
          <a:stretch>
            <a:fillRect/>
          </a:stretch>
        </p:blipFill>
        <p:spPr>
          <a:xfrm>
            <a:off x="6229575" y="0"/>
            <a:ext cx="2914413" cy="2777800"/>
          </a:xfrm>
          <a:prstGeom prst="rect">
            <a:avLst/>
          </a:prstGeom>
          <a:noFill/>
          <a:ln>
            <a:noFill/>
          </a:ln>
        </p:spPr>
      </p:pic>
      <p:pic>
        <p:nvPicPr>
          <p:cNvPr id="238" name="Google Shape;238;p35"/>
          <p:cNvPicPr preferRelativeResize="0"/>
          <p:nvPr/>
        </p:nvPicPr>
        <p:blipFill>
          <a:blip r:embed="rId4">
            <a:alphaModFix/>
          </a:blip>
          <a:stretch>
            <a:fillRect/>
          </a:stretch>
        </p:blipFill>
        <p:spPr>
          <a:xfrm>
            <a:off x="65500" y="2494375"/>
            <a:ext cx="3472225" cy="24583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42" name="Shape 242"/>
        <p:cNvGrpSpPr/>
        <p:nvPr/>
      </p:nvGrpSpPr>
      <p:grpSpPr>
        <a:xfrm>
          <a:off x="0" y="0"/>
          <a:ext cx="0" cy="0"/>
          <a:chOff x="0" y="0"/>
          <a:chExt cx="0" cy="0"/>
        </a:xfrm>
      </p:grpSpPr>
      <p:sp>
        <p:nvSpPr>
          <p:cNvPr id="243" name="Google Shape;243;p36"/>
          <p:cNvSpPr txBox="1"/>
          <p:nvPr/>
        </p:nvSpPr>
        <p:spPr>
          <a:xfrm>
            <a:off x="341575" y="219150"/>
            <a:ext cx="37713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3000">
                <a:solidFill>
                  <a:schemeClr val="dk1"/>
                </a:solidFill>
                <a:latin typeface="Pacifico"/>
                <a:ea typeface="Pacifico"/>
                <a:cs typeface="Pacifico"/>
                <a:sym typeface="Pacifico"/>
              </a:rPr>
              <a:t>Mobile Platform</a:t>
            </a:r>
            <a:endParaRPr b="1" sz="3000">
              <a:solidFill>
                <a:schemeClr val="dk1"/>
              </a:solidFill>
              <a:latin typeface="Pacifico"/>
              <a:ea typeface="Pacifico"/>
              <a:cs typeface="Pacifico"/>
              <a:sym typeface="Pacifico"/>
            </a:endParaRPr>
          </a:p>
        </p:txBody>
      </p:sp>
      <p:pic>
        <p:nvPicPr>
          <p:cNvPr id="244" name="Google Shape;244;p36"/>
          <p:cNvPicPr preferRelativeResize="0"/>
          <p:nvPr/>
        </p:nvPicPr>
        <p:blipFill rotWithShape="1">
          <a:blip r:embed="rId3">
            <a:alphaModFix/>
          </a:blip>
          <a:srcRect b="32112" l="19409" r="20538" t="33484"/>
          <a:stretch/>
        </p:blipFill>
        <p:spPr>
          <a:xfrm>
            <a:off x="4192550" y="624538"/>
            <a:ext cx="4344899" cy="1400175"/>
          </a:xfrm>
          <a:prstGeom prst="rect">
            <a:avLst/>
          </a:prstGeom>
          <a:noFill/>
          <a:ln>
            <a:noFill/>
          </a:ln>
        </p:spPr>
      </p:pic>
      <p:pic>
        <p:nvPicPr>
          <p:cNvPr id="245" name="Google Shape;245;p36"/>
          <p:cNvPicPr preferRelativeResize="0"/>
          <p:nvPr/>
        </p:nvPicPr>
        <p:blipFill>
          <a:blip r:embed="rId4">
            <a:alphaModFix/>
          </a:blip>
          <a:stretch>
            <a:fillRect/>
          </a:stretch>
        </p:blipFill>
        <p:spPr>
          <a:xfrm>
            <a:off x="223350" y="1035988"/>
            <a:ext cx="3276600" cy="1400175"/>
          </a:xfrm>
          <a:prstGeom prst="rect">
            <a:avLst/>
          </a:prstGeom>
          <a:noFill/>
          <a:ln>
            <a:noFill/>
          </a:ln>
        </p:spPr>
      </p:pic>
      <p:sp>
        <p:nvSpPr>
          <p:cNvPr id="246" name="Google Shape;246;p36"/>
          <p:cNvSpPr txBox="1"/>
          <p:nvPr/>
        </p:nvSpPr>
        <p:spPr>
          <a:xfrm>
            <a:off x="223350" y="2733325"/>
            <a:ext cx="3723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Nunito"/>
                <a:ea typeface="Nunito"/>
                <a:cs typeface="Nunito"/>
                <a:sym typeface="Nunito"/>
              </a:rPr>
              <a:t>What </a:t>
            </a:r>
            <a:r>
              <a:rPr b="1" lang="en">
                <a:solidFill>
                  <a:schemeClr val="dk1"/>
                </a:solidFill>
                <a:latin typeface="Nunito"/>
                <a:ea typeface="Nunito"/>
                <a:cs typeface="Nunito"/>
                <a:sym typeface="Nunito"/>
              </a:rPr>
              <a:t>is Android Studio? </a:t>
            </a:r>
            <a:r>
              <a:rPr lang="en">
                <a:solidFill>
                  <a:schemeClr val="dk1"/>
                </a:solidFill>
                <a:latin typeface="Nunito"/>
                <a:ea typeface="Nunito"/>
                <a:cs typeface="Nunito"/>
                <a:sym typeface="Nunito"/>
              </a:rPr>
              <a:t>Android Studio is the official </a:t>
            </a:r>
            <a:r>
              <a:rPr b="1" lang="en">
                <a:solidFill>
                  <a:schemeClr val="dk1"/>
                </a:solidFill>
                <a:latin typeface="Nunito"/>
                <a:ea typeface="Nunito"/>
                <a:cs typeface="Nunito"/>
                <a:sym typeface="Nunito"/>
              </a:rPr>
              <a:t>integrated development environment</a:t>
            </a:r>
            <a:r>
              <a:rPr lang="en">
                <a:solidFill>
                  <a:schemeClr val="dk1"/>
                </a:solidFill>
                <a:latin typeface="Nunito"/>
                <a:ea typeface="Nunito"/>
                <a:cs typeface="Nunito"/>
                <a:sym typeface="Nunito"/>
              </a:rPr>
              <a:t> for Google's Android operating system. The Android Studio IDE is free to download and use. It has a rich UI development environment with templates.</a:t>
            </a:r>
            <a:endParaRPr>
              <a:solidFill>
                <a:schemeClr val="dk1"/>
              </a:solidFill>
              <a:latin typeface="Nunito"/>
              <a:ea typeface="Nunito"/>
              <a:cs typeface="Nunito"/>
              <a:sym typeface="Nunito"/>
            </a:endParaRPr>
          </a:p>
        </p:txBody>
      </p:sp>
      <p:sp>
        <p:nvSpPr>
          <p:cNvPr id="247" name="Google Shape;247;p36"/>
          <p:cNvSpPr txBox="1"/>
          <p:nvPr/>
        </p:nvSpPr>
        <p:spPr>
          <a:xfrm>
            <a:off x="4278100" y="2390125"/>
            <a:ext cx="4582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Nunito"/>
                <a:ea typeface="Nunito"/>
                <a:cs typeface="Nunito"/>
                <a:sym typeface="Nunito"/>
              </a:rPr>
              <a:t>What is Firebase?</a:t>
            </a:r>
            <a:r>
              <a:rPr lang="en">
                <a:solidFill>
                  <a:schemeClr val="dk1"/>
                </a:solidFill>
                <a:latin typeface="Nunito"/>
                <a:ea typeface="Nunito"/>
                <a:cs typeface="Nunito"/>
                <a:sym typeface="Nunito"/>
              </a:rPr>
              <a:t> Firebase is a </a:t>
            </a:r>
            <a:r>
              <a:rPr b="1" lang="en">
                <a:solidFill>
                  <a:schemeClr val="dk1"/>
                </a:solidFill>
                <a:latin typeface="Nunito"/>
                <a:ea typeface="Nunito"/>
                <a:cs typeface="Nunito"/>
                <a:sym typeface="Nunito"/>
              </a:rPr>
              <a:t>cloud service</a:t>
            </a:r>
            <a:r>
              <a:rPr lang="en">
                <a:solidFill>
                  <a:schemeClr val="dk1"/>
                </a:solidFill>
                <a:latin typeface="Nunito"/>
                <a:ea typeface="Nunito"/>
                <a:cs typeface="Nunito"/>
                <a:sym typeface="Nunito"/>
              </a:rPr>
              <a:t> designed to power real-time, collaborative applications. Simply add the Firebase library to your application to gain access to a shared data structure; any changes you make to that data are automatically synchronized with the Firebase cloud and with other clients within milliseconds.The Firebase Realtime Database is a cloud-hosted NoSQL database that lets you store and sync data between your users in realtime.</a:t>
            </a:r>
            <a:endParaRPr>
              <a:solidFill>
                <a:schemeClr val="dk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51" name="Shape 251"/>
        <p:cNvGrpSpPr/>
        <p:nvPr/>
      </p:nvGrpSpPr>
      <p:grpSpPr>
        <a:xfrm>
          <a:off x="0" y="0"/>
          <a:ext cx="0" cy="0"/>
          <a:chOff x="0" y="0"/>
          <a:chExt cx="0" cy="0"/>
        </a:xfrm>
      </p:grpSpPr>
      <p:pic>
        <p:nvPicPr>
          <p:cNvPr id="252" name="Google Shape;252;p37"/>
          <p:cNvPicPr preferRelativeResize="0"/>
          <p:nvPr/>
        </p:nvPicPr>
        <p:blipFill>
          <a:blip r:embed="rId3">
            <a:alphaModFix/>
          </a:blip>
          <a:stretch>
            <a:fillRect/>
          </a:stretch>
        </p:blipFill>
        <p:spPr>
          <a:xfrm>
            <a:off x="2190750" y="752475"/>
            <a:ext cx="4762500" cy="3638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56" name="Shape 256"/>
        <p:cNvGrpSpPr/>
        <p:nvPr/>
      </p:nvGrpSpPr>
      <p:grpSpPr>
        <a:xfrm>
          <a:off x="0" y="0"/>
          <a:ext cx="0" cy="0"/>
          <a:chOff x="0" y="0"/>
          <a:chExt cx="0" cy="0"/>
        </a:xfrm>
      </p:grpSpPr>
      <p:sp>
        <p:nvSpPr>
          <p:cNvPr id="257" name="Google Shape;25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acifico"/>
                <a:ea typeface="Pacifico"/>
                <a:cs typeface="Pacifico"/>
                <a:sym typeface="Pacifico"/>
              </a:rPr>
              <a:t>Data Collected</a:t>
            </a:r>
            <a:endParaRPr b="1">
              <a:latin typeface="Pacifico"/>
              <a:ea typeface="Pacifico"/>
              <a:cs typeface="Pacifico"/>
              <a:sym typeface="Pacifico"/>
            </a:endParaRPr>
          </a:p>
        </p:txBody>
      </p:sp>
      <p:sp>
        <p:nvSpPr>
          <p:cNvPr id="258" name="Google Shape;258;p38"/>
          <p:cNvSpPr txBox="1"/>
          <p:nvPr>
            <p:ph idx="1" type="body"/>
          </p:nvPr>
        </p:nvSpPr>
        <p:spPr>
          <a:xfrm>
            <a:off x="311700" y="921225"/>
            <a:ext cx="6474600" cy="422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a:solidFill>
                  <a:schemeClr val="dk1"/>
                </a:solidFill>
                <a:latin typeface="Nunito"/>
                <a:ea typeface="Nunito"/>
                <a:cs typeface="Nunito"/>
                <a:sym typeface="Nunito"/>
              </a:rPr>
              <a:t>Static data</a:t>
            </a:r>
            <a:endParaRPr>
              <a:solidFill>
                <a:schemeClr val="dk1"/>
              </a:solidFill>
              <a:latin typeface="Nunito"/>
              <a:ea typeface="Nunito"/>
              <a:cs typeface="Nunito"/>
              <a:sym typeface="Nunito"/>
            </a:endParaRPr>
          </a:p>
          <a:p>
            <a:pPr indent="-342900" lvl="1" marL="9144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Name</a:t>
            </a:r>
            <a:endParaRPr sz="1800">
              <a:solidFill>
                <a:schemeClr val="dk1"/>
              </a:solidFill>
              <a:latin typeface="Nunito"/>
              <a:ea typeface="Nunito"/>
              <a:cs typeface="Nunito"/>
              <a:sym typeface="Nunito"/>
            </a:endParaRPr>
          </a:p>
          <a:p>
            <a:pPr indent="-342900" lvl="1" marL="9144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Address</a:t>
            </a:r>
            <a:endParaRPr sz="1800">
              <a:solidFill>
                <a:schemeClr val="dk1"/>
              </a:solidFill>
              <a:latin typeface="Nunito"/>
              <a:ea typeface="Nunito"/>
              <a:cs typeface="Nunito"/>
              <a:sym typeface="Nunito"/>
            </a:endParaRPr>
          </a:p>
          <a:p>
            <a:pPr indent="-342900" lvl="1" marL="9144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Pincode</a:t>
            </a:r>
            <a:endParaRPr sz="1800">
              <a:solidFill>
                <a:schemeClr val="dk1"/>
              </a:solidFill>
              <a:latin typeface="Nunito"/>
              <a:ea typeface="Nunito"/>
              <a:cs typeface="Nunito"/>
              <a:sym typeface="Nunito"/>
            </a:endParaRPr>
          </a:p>
          <a:p>
            <a:pPr indent="-342900" lvl="1" marL="9144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Contact number</a:t>
            </a:r>
            <a:endParaRPr sz="1800">
              <a:solidFill>
                <a:schemeClr val="dk1"/>
              </a:solidFill>
              <a:latin typeface="Nunito"/>
              <a:ea typeface="Nunito"/>
              <a:cs typeface="Nunito"/>
              <a:sym typeface="Nunito"/>
            </a:endParaRPr>
          </a:p>
          <a:p>
            <a:pPr indent="-342900" lvl="1" marL="9144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Email address</a:t>
            </a:r>
            <a:endParaRPr sz="1800">
              <a:solidFill>
                <a:schemeClr val="dk1"/>
              </a:solidFill>
              <a:latin typeface="Nunito"/>
              <a:ea typeface="Nunito"/>
              <a:cs typeface="Nunito"/>
              <a:sym typeface="Nunito"/>
            </a:endParaRPr>
          </a:p>
          <a:p>
            <a:pPr indent="-342900" lvl="1" marL="9144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Opening/closing timings</a:t>
            </a:r>
            <a:endParaRPr sz="1800">
              <a:solidFill>
                <a:schemeClr val="dk1"/>
              </a:solidFill>
              <a:latin typeface="Nunito"/>
              <a:ea typeface="Nunito"/>
              <a:cs typeface="Nunito"/>
              <a:sym typeface="Nunito"/>
            </a:endParaRPr>
          </a:p>
          <a:p>
            <a:pPr indent="-342900" lvl="1" marL="9144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Unique identification number - GSTIN number</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b="1" lang="en">
                <a:solidFill>
                  <a:schemeClr val="dk1"/>
                </a:solidFill>
                <a:latin typeface="Nunito"/>
                <a:ea typeface="Nunito"/>
                <a:cs typeface="Nunito"/>
                <a:sym typeface="Nunito"/>
              </a:rPr>
              <a:t>Dynamic data</a:t>
            </a:r>
            <a:endParaRPr b="1">
              <a:solidFill>
                <a:schemeClr val="dk1"/>
              </a:solidFill>
              <a:latin typeface="Nunito"/>
              <a:ea typeface="Nunito"/>
              <a:cs typeface="Nunito"/>
              <a:sym typeface="Nunito"/>
            </a:endParaRPr>
          </a:p>
          <a:p>
            <a:pPr indent="-342900" lvl="1" marL="9144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Approx excess food available at a specific location</a:t>
            </a:r>
            <a:endParaRPr sz="1800">
              <a:solidFill>
                <a:schemeClr val="dk1"/>
              </a:solidFill>
              <a:latin typeface="Nunito"/>
              <a:ea typeface="Nunito"/>
              <a:cs typeface="Nunito"/>
              <a:sym typeface="Nunito"/>
            </a:endParaRPr>
          </a:p>
          <a:p>
            <a:pPr indent="-342900" lvl="2" marL="13716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Amount</a:t>
            </a:r>
            <a:endParaRPr sz="1800">
              <a:solidFill>
                <a:schemeClr val="dk1"/>
              </a:solidFill>
              <a:latin typeface="Nunito"/>
              <a:ea typeface="Nunito"/>
              <a:cs typeface="Nunito"/>
              <a:sym typeface="Nunito"/>
            </a:endParaRPr>
          </a:p>
          <a:p>
            <a:pPr indent="-342900" lvl="2" marL="13716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Veg/Non-veg</a:t>
            </a:r>
            <a:endParaRPr sz="1800">
              <a:solidFill>
                <a:schemeClr val="dk1"/>
              </a:solidFill>
              <a:latin typeface="Nunito"/>
              <a:ea typeface="Nunito"/>
              <a:cs typeface="Nunito"/>
              <a:sym typeface="Nunito"/>
            </a:endParaRPr>
          </a:p>
          <a:p>
            <a:pPr indent="-342900" lvl="2" marL="13716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Last updated time</a:t>
            </a:r>
            <a:endParaRPr sz="1800">
              <a:solidFill>
                <a:schemeClr val="dk1"/>
              </a:solidFill>
              <a:latin typeface="Nunito"/>
              <a:ea typeface="Nunito"/>
              <a:cs typeface="Nunito"/>
              <a:sym typeface="Nunito"/>
            </a:endParaRPr>
          </a:p>
          <a:p>
            <a:pPr indent="0" lvl="0" marL="0" rtl="0" algn="l">
              <a:spcBef>
                <a:spcPts val="1200"/>
              </a:spcBef>
              <a:spcAft>
                <a:spcPts val="1200"/>
              </a:spcAft>
              <a:buNone/>
            </a:pPr>
            <a:r>
              <a:t/>
            </a:r>
            <a:endParaRPr/>
          </a:p>
        </p:txBody>
      </p:sp>
      <p:pic>
        <p:nvPicPr>
          <p:cNvPr id="259" name="Google Shape;259;p38"/>
          <p:cNvPicPr preferRelativeResize="0"/>
          <p:nvPr/>
        </p:nvPicPr>
        <p:blipFill>
          <a:blip r:embed="rId3">
            <a:alphaModFix/>
          </a:blip>
          <a:stretch>
            <a:fillRect/>
          </a:stretch>
        </p:blipFill>
        <p:spPr>
          <a:xfrm>
            <a:off x="3907850" y="266425"/>
            <a:ext cx="4751725" cy="2613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63" name="Shape 263"/>
        <p:cNvGrpSpPr/>
        <p:nvPr/>
      </p:nvGrpSpPr>
      <p:grpSpPr>
        <a:xfrm>
          <a:off x="0" y="0"/>
          <a:ext cx="0" cy="0"/>
          <a:chOff x="0" y="0"/>
          <a:chExt cx="0" cy="0"/>
        </a:xfrm>
      </p:grpSpPr>
      <p:sp>
        <p:nvSpPr>
          <p:cNvPr id="264" name="Google Shape;26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acifico"/>
                <a:ea typeface="Pacifico"/>
                <a:cs typeface="Pacifico"/>
                <a:sym typeface="Pacifico"/>
              </a:rPr>
              <a:t>Data Displayed</a:t>
            </a:r>
            <a:endParaRPr b="1">
              <a:latin typeface="Pacifico"/>
              <a:ea typeface="Pacifico"/>
              <a:cs typeface="Pacifico"/>
              <a:sym typeface="Pacifico"/>
            </a:endParaRPr>
          </a:p>
        </p:txBody>
      </p:sp>
      <p:sp>
        <p:nvSpPr>
          <p:cNvPr id="265" name="Google Shape;265;p39"/>
          <p:cNvSpPr txBox="1"/>
          <p:nvPr>
            <p:ph idx="1" type="body"/>
          </p:nvPr>
        </p:nvSpPr>
        <p:spPr>
          <a:xfrm>
            <a:off x="301650" y="1644725"/>
            <a:ext cx="48237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Font typeface="Nunito"/>
              <a:buChar char="●"/>
            </a:pPr>
            <a:r>
              <a:rPr lang="en" sz="2200">
                <a:solidFill>
                  <a:schemeClr val="dk1"/>
                </a:solidFill>
                <a:latin typeface="Nunito"/>
                <a:ea typeface="Nunito"/>
                <a:cs typeface="Nunito"/>
                <a:sym typeface="Nunito"/>
              </a:rPr>
              <a:t>Number of consumers available in vicinity</a:t>
            </a:r>
            <a:endParaRPr sz="2200">
              <a:solidFill>
                <a:schemeClr val="dk1"/>
              </a:solidFill>
              <a:latin typeface="Nunito"/>
              <a:ea typeface="Nunito"/>
              <a:cs typeface="Nunito"/>
              <a:sym typeface="Nunito"/>
            </a:endParaRPr>
          </a:p>
          <a:p>
            <a:pPr indent="-368300" lvl="0" marL="457200" rtl="0" algn="l">
              <a:spcBef>
                <a:spcPts val="0"/>
              </a:spcBef>
              <a:spcAft>
                <a:spcPts val="0"/>
              </a:spcAft>
              <a:buClr>
                <a:schemeClr val="dk1"/>
              </a:buClr>
              <a:buSzPts val="2200"/>
              <a:buFont typeface="Nunito"/>
              <a:buChar char="●"/>
            </a:pPr>
            <a:r>
              <a:rPr lang="en" sz="2200">
                <a:solidFill>
                  <a:schemeClr val="dk1"/>
                </a:solidFill>
                <a:latin typeface="Nunito"/>
                <a:ea typeface="Nunito"/>
                <a:cs typeface="Nunito"/>
                <a:sym typeface="Nunito"/>
              </a:rPr>
              <a:t>Number of bookings done</a:t>
            </a:r>
            <a:endParaRPr sz="2200">
              <a:solidFill>
                <a:schemeClr val="dk1"/>
              </a:solidFill>
              <a:latin typeface="Nunito"/>
              <a:ea typeface="Nunito"/>
              <a:cs typeface="Nunito"/>
              <a:sym typeface="Nunito"/>
            </a:endParaRPr>
          </a:p>
          <a:p>
            <a:pPr indent="-368300" lvl="0" marL="457200" rtl="0" algn="l">
              <a:spcBef>
                <a:spcPts val="0"/>
              </a:spcBef>
              <a:spcAft>
                <a:spcPts val="0"/>
              </a:spcAft>
              <a:buClr>
                <a:schemeClr val="dk1"/>
              </a:buClr>
              <a:buSzPts val="2200"/>
              <a:buFont typeface="Nunito"/>
              <a:buChar char="●"/>
            </a:pPr>
            <a:r>
              <a:rPr lang="en" sz="2200">
                <a:solidFill>
                  <a:schemeClr val="dk1"/>
                </a:solidFill>
                <a:latin typeface="Nunito"/>
                <a:ea typeface="Nunito"/>
                <a:cs typeface="Nunito"/>
                <a:sym typeface="Nunito"/>
              </a:rPr>
              <a:t>Pickup status</a:t>
            </a:r>
            <a:endParaRPr sz="2200">
              <a:solidFill>
                <a:schemeClr val="dk1"/>
              </a:solidFill>
              <a:latin typeface="Nunito"/>
              <a:ea typeface="Nunito"/>
              <a:cs typeface="Nunito"/>
              <a:sym typeface="Nunito"/>
            </a:endParaRPr>
          </a:p>
          <a:p>
            <a:pPr indent="-368300" lvl="0" marL="457200" rtl="0" algn="l">
              <a:spcBef>
                <a:spcPts val="0"/>
              </a:spcBef>
              <a:spcAft>
                <a:spcPts val="0"/>
              </a:spcAft>
              <a:buClr>
                <a:schemeClr val="dk1"/>
              </a:buClr>
              <a:buSzPts val="2200"/>
              <a:buFont typeface="Nunito"/>
              <a:buChar char="●"/>
            </a:pPr>
            <a:r>
              <a:rPr lang="en" sz="2200">
                <a:solidFill>
                  <a:schemeClr val="dk1"/>
                </a:solidFill>
                <a:latin typeface="Nunito"/>
                <a:ea typeface="Nunito"/>
                <a:cs typeface="Nunito"/>
                <a:sym typeface="Nunito"/>
              </a:rPr>
              <a:t>Excess food utilization status</a:t>
            </a:r>
            <a:endParaRPr sz="2200">
              <a:solidFill>
                <a:schemeClr val="dk1"/>
              </a:solidFill>
              <a:latin typeface="Nunito"/>
              <a:ea typeface="Nunito"/>
              <a:cs typeface="Nunito"/>
              <a:sym typeface="Nunito"/>
            </a:endParaRPr>
          </a:p>
          <a:p>
            <a:pPr indent="-368300" lvl="0" marL="457200" rtl="0" algn="l">
              <a:spcBef>
                <a:spcPts val="0"/>
              </a:spcBef>
              <a:spcAft>
                <a:spcPts val="0"/>
              </a:spcAft>
              <a:buClr>
                <a:schemeClr val="dk1"/>
              </a:buClr>
              <a:buSzPts val="2200"/>
              <a:buFont typeface="Nunito"/>
              <a:buChar char="●"/>
            </a:pPr>
            <a:r>
              <a:rPr lang="en" sz="2200">
                <a:solidFill>
                  <a:schemeClr val="dk1"/>
                </a:solidFill>
                <a:latin typeface="Nunito"/>
                <a:ea typeface="Nunito"/>
                <a:cs typeface="Nunito"/>
                <a:sym typeface="Nunito"/>
              </a:rPr>
              <a:t>Number of people who reached out on a daily, weekly, monthly and yearly basis </a:t>
            </a:r>
            <a:endParaRPr sz="2200">
              <a:solidFill>
                <a:schemeClr val="dk1"/>
              </a:solidFill>
              <a:latin typeface="Nunito"/>
              <a:ea typeface="Nunito"/>
              <a:cs typeface="Nunito"/>
              <a:sym typeface="Nunito"/>
            </a:endParaRPr>
          </a:p>
        </p:txBody>
      </p:sp>
      <p:pic>
        <p:nvPicPr>
          <p:cNvPr id="266" name="Google Shape;266;p39"/>
          <p:cNvPicPr preferRelativeResize="0"/>
          <p:nvPr/>
        </p:nvPicPr>
        <p:blipFill>
          <a:blip r:embed="rId3">
            <a:alphaModFix/>
          </a:blip>
          <a:stretch>
            <a:fillRect/>
          </a:stretch>
        </p:blipFill>
        <p:spPr>
          <a:xfrm>
            <a:off x="4894425" y="1152475"/>
            <a:ext cx="4008474" cy="22430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70" name="Shape 270"/>
        <p:cNvGrpSpPr/>
        <p:nvPr/>
      </p:nvGrpSpPr>
      <p:grpSpPr>
        <a:xfrm>
          <a:off x="0" y="0"/>
          <a:ext cx="0" cy="0"/>
          <a:chOff x="0" y="0"/>
          <a:chExt cx="0" cy="0"/>
        </a:xfrm>
      </p:grpSpPr>
      <p:pic>
        <p:nvPicPr>
          <p:cNvPr id="271" name="Google Shape;271;p40"/>
          <p:cNvPicPr preferRelativeResize="0"/>
          <p:nvPr/>
        </p:nvPicPr>
        <p:blipFill>
          <a:blip r:embed="rId3">
            <a:alphaModFix/>
          </a:blip>
          <a:stretch>
            <a:fillRect/>
          </a:stretch>
        </p:blipFill>
        <p:spPr>
          <a:xfrm>
            <a:off x="5067091" y="0"/>
            <a:ext cx="2893220" cy="5143502"/>
          </a:xfrm>
          <a:prstGeom prst="rect">
            <a:avLst/>
          </a:prstGeom>
          <a:noFill/>
          <a:ln>
            <a:noFill/>
          </a:ln>
        </p:spPr>
      </p:pic>
      <p:pic>
        <p:nvPicPr>
          <p:cNvPr id="272" name="Google Shape;272;p40"/>
          <p:cNvPicPr preferRelativeResize="0"/>
          <p:nvPr/>
        </p:nvPicPr>
        <p:blipFill>
          <a:blip r:embed="rId4">
            <a:alphaModFix/>
          </a:blip>
          <a:stretch>
            <a:fillRect/>
          </a:stretch>
        </p:blipFill>
        <p:spPr>
          <a:xfrm>
            <a:off x="1089366" y="0"/>
            <a:ext cx="2893220" cy="51435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76" name="Shape 276"/>
        <p:cNvGrpSpPr/>
        <p:nvPr/>
      </p:nvGrpSpPr>
      <p:grpSpPr>
        <a:xfrm>
          <a:off x="0" y="0"/>
          <a:ext cx="0" cy="0"/>
          <a:chOff x="0" y="0"/>
          <a:chExt cx="0" cy="0"/>
        </a:xfrm>
      </p:grpSpPr>
      <p:pic>
        <p:nvPicPr>
          <p:cNvPr id="277" name="Google Shape;277;p41"/>
          <p:cNvPicPr preferRelativeResize="0"/>
          <p:nvPr/>
        </p:nvPicPr>
        <p:blipFill>
          <a:blip r:embed="rId3">
            <a:alphaModFix/>
          </a:blip>
          <a:stretch>
            <a:fillRect/>
          </a:stretch>
        </p:blipFill>
        <p:spPr>
          <a:xfrm>
            <a:off x="988016" y="0"/>
            <a:ext cx="2893220" cy="5143502"/>
          </a:xfrm>
          <a:prstGeom prst="rect">
            <a:avLst/>
          </a:prstGeom>
          <a:noFill/>
          <a:ln>
            <a:noFill/>
          </a:ln>
        </p:spPr>
      </p:pic>
      <p:pic>
        <p:nvPicPr>
          <p:cNvPr id="278" name="Google Shape;278;p41"/>
          <p:cNvPicPr preferRelativeResize="0"/>
          <p:nvPr/>
        </p:nvPicPr>
        <p:blipFill>
          <a:blip r:embed="rId4">
            <a:alphaModFix/>
          </a:blip>
          <a:stretch>
            <a:fillRect/>
          </a:stretch>
        </p:blipFill>
        <p:spPr>
          <a:xfrm>
            <a:off x="5055941" y="0"/>
            <a:ext cx="2893220" cy="51435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982"/>
            </a:gs>
            <a:gs pos="100000">
              <a:srgbClr val="F58F09"/>
            </a:gs>
          </a:gsLst>
          <a:lin ang="5400012" scaled="0"/>
        </a:gra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79400" y="251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latin typeface="Pacifico"/>
                <a:ea typeface="Pacifico"/>
                <a:cs typeface="Pacifico"/>
                <a:sym typeface="Pacifico"/>
              </a:rPr>
              <a:t>Introduction: </a:t>
            </a:r>
            <a:endParaRPr b="1" sz="3020">
              <a:latin typeface="Pacifico"/>
              <a:ea typeface="Pacifico"/>
              <a:cs typeface="Pacifico"/>
              <a:sym typeface="Pacifico"/>
            </a:endParaRPr>
          </a:p>
        </p:txBody>
      </p:sp>
      <p:sp>
        <p:nvSpPr>
          <p:cNvPr id="69" name="Google Shape;69;p15"/>
          <p:cNvSpPr txBox="1"/>
          <p:nvPr>
            <p:ph idx="1" type="body"/>
          </p:nvPr>
        </p:nvSpPr>
        <p:spPr>
          <a:xfrm>
            <a:off x="251175" y="1049850"/>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On an average 40% food produced in </a:t>
            </a:r>
            <a:r>
              <a:rPr lang="en" sz="1400">
                <a:solidFill>
                  <a:schemeClr val="dk1"/>
                </a:solidFill>
                <a:latin typeface="Nunito"/>
                <a:ea typeface="Nunito"/>
                <a:cs typeface="Nunito"/>
                <a:sym typeface="Nunito"/>
              </a:rPr>
              <a:t>restaurants, cafes, hotels and marriages is wasted in form of garbage disposal or is just thrown in empty plots/ gutters/ dustbins etc.</a:t>
            </a:r>
            <a:endParaRPr sz="1400">
              <a:solidFill>
                <a:schemeClr val="dk1"/>
              </a:solidFill>
              <a:latin typeface="Nunito"/>
              <a:ea typeface="Nunito"/>
              <a:cs typeface="Nunito"/>
              <a:sym typeface="Nunito"/>
            </a:endParaRPr>
          </a:p>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Over 20 crore Indians go to sleep empty-stomach every day. FAO 2019 Report reveals that around 14.5% of the Indian population falls beneath the underfed category.</a:t>
            </a:r>
            <a:endParaRPr sz="1400">
              <a:solidFill>
                <a:schemeClr val="dk1"/>
              </a:solidFill>
              <a:latin typeface="Nunito"/>
              <a:ea typeface="Nunito"/>
              <a:cs typeface="Nunito"/>
              <a:sym typeface="Nunito"/>
            </a:endParaRPr>
          </a:p>
          <a:p>
            <a:pPr indent="-317500" lvl="0" marL="457200" rtl="0" algn="l">
              <a:lnSpc>
                <a:spcPct val="150000"/>
              </a:lnSpc>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So observing these facts we have planned to come up with an effective solution to minimize the starvation of food in India.</a:t>
            </a:r>
            <a:endParaRPr sz="1400">
              <a:solidFill>
                <a:schemeClr val="dk1"/>
              </a:solidFill>
              <a:latin typeface="Nunito"/>
              <a:ea typeface="Nunito"/>
              <a:cs typeface="Nunito"/>
              <a:sym typeface="Nunito"/>
            </a:endParaRPr>
          </a:p>
          <a:p>
            <a:pPr indent="0" lvl="0" marL="457200" rtl="0" algn="l">
              <a:spcBef>
                <a:spcPts val="1200"/>
              </a:spcBef>
              <a:spcAft>
                <a:spcPts val="1200"/>
              </a:spcAft>
              <a:buNone/>
            </a:pPr>
            <a:r>
              <a:t/>
            </a:r>
            <a:endParaRPr sz="1400">
              <a:solidFill>
                <a:schemeClr val="dk1"/>
              </a:solidFill>
              <a:latin typeface="Nunito"/>
              <a:ea typeface="Nunito"/>
              <a:cs typeface="Nunito"/>
              <a:sym typeface="Nunito"/>
            </a:endParaRPr>
          </a:p>
        </p:txBody>
      </p:sp>
      <p:pic>
        <p:nvPicPr>
          <p:cNvPr id="70" name="Google Shape;70;p15"/>
          <p:cNvPicPr preferRelativeResize="0"/>
          <p:nvPr/>
        </p:nvPicPr>
        <p:blipFill>
          <a:blip r:embed="rId3">
            <a:alphaModFix/>
          </a:blip>
          <a:stretch>
            <a:fillRect/>
          </a:stretch>
        </p:blipFill>
        <p:spPr>
          <a:xfrm>
            <a:off x="0" y="3619148"/>
            <a:ext cx="1207650" cy="1524350"/>
          </a:xfrm>
          <a:prstGeom prst="rect">
            <a:avLst/>
          </a:prstGeom>
          <a:noFill/>
          <a:ln>
            <a:noFill/>
          </a:ln>
        </p:spPr>
      </p:pic>
      <p:pic>
        <p:nvPicPr>
          <p:cNvPr id="71" name="Google Shape;71;p15"/>
          <p:cNvPicPr preferRelativeResize="0"/>
          <p:nvPr/>
        </p:nvPicPr>
        <p:blipFill>
          <a:blip r:embed="rId4">
            <a:alphaModFix/>
          </a:blip>
          <a:stretch>
            <a:fillRect/>
          </a:stretch>
        </p:blipFill>
        <p:spPr>
          <a:xfrm>
            <a:off x="1593125" y="3489600"/>
            <a:ext cx="1378250" cy="1653900"/>
          </a:xfrm>
          <a:prstGeom prst="rect">
            <a:avLst/>
          </a:prstGeom>
          <a:noFill/>
          <a:ln>
            <a:noFill/>
          </a:ln>
        </p:spPr>
      </p:pic>
      <p:pic>
        <p:nvPicPr>
          <p:cNvPr id="72" name="Google Shape;72;p15"/>
          <p:cNvPicPr preferRelativeResize="0"/>
          <p:nvPr/>
        </p:nvPicPr>
        <p:blipFill>
          <a:blip r:embed="rId5">
            <a:alphaModFix/>
          </a:blip>
          <a:stretch>
            <a:fillRect/>
          </a:stretch>
        </p:blipFill>
        <p:spPr>
          <a:xfrm>
            <a:off x="6663150" y="3489599"/>
            <a:ext cx="2480844" cy="1653901"/>
          </a:xfrm>
          <a:prstGeom prst="rect">
            <a:avLst/>
          </a:prstGeom>
          <a:noFill/>
          <a:ln>
            <a:noFill/>
          </a:ln>
        </p:spPr>
      </p:pic>
      <p:pic>
        <p:nvPicPr>
          <p:cNvPr id="73" name="Google Shape;73;p15"/>
          <p:cNvPicPr preferRelativeResize="0"/>
          <p:nvPr/>
        </p:nvPicPr>
        <p:blipFill>
          <a:blip r:embed="rId6">
            <a:alphaModFix/>
          </a:blip>
          <a:stretch>
            <a:fillRect/>
          </a:stretch>
        </p:blipFill>
        <p:spPr>
          <a:xfrm>
            <a:off x="3800963" y="3815538"/>
            <a:ext cx="2179250" cy="1327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ECDB"/>
            </a:gs>
            <a:gs pos="100000">
              <a:srgbClr val="F0A963"/>
            </a:gs>
          </a:gsLst>
          <a:path path="circle">
            <a:fillToRect b="50%" l="50%" r="50%" t="50%"/>
          </a:path>
          <a:tileRect/>
        </a:gradFill>
      </p:bgPr>
    </p:bg>
    <p:spTree>
      <p:nvGrpSpPr>
        <p:cNvPr id="282" name="Shape 282"/>
        <p:cNvGrpSpPr/>
        <p:nvPr/>
      </p:nvGrpSpPr>
      <p:grpSpPr>
        <a:xfrm>
          <a:off x="0" y="0"/>
          <a:ext cx="0" cy="0"/>
          <a:chOff x="0" y="0"/>
          <a:chExt cx="0" cy="0"/>
        </a:xfrm>
      </p:grpSpPr>
      <p:sp>
        <p:nvSpPr>
          <p:cNvPr id="283" name="Google Shape;28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acifico"/>
                <a:ea typeface="Pacifico"/>
                <a:cs typeface="Pacifico"/>
                <a:sym typeface="Pacifico"/>
              </a:rPr>
              <a:t>References</a:t>
            </a:r>
            <a:endParaRPr b="1">
              <a:latin typeface="Pacifico"/>
              <a:ea typeface="Pacifico"/>
              <a:cs typeface="Pacifico"/>
              <a:sym typeface="Pacifico"/>
            </a:endParaRPr>
          </a:p>
        </p:txBody>
      </p:sp>
      <p:sp>
        <p:nvSpPr>
          <p:cNvPr id="284" name="Google Shape;284;p42"/>
          <p:cNvSpPr txBox="1"/>
          <p:nvPr>
            <p:ph idx="1" type="body"/>
          </p:nvPr>
        </p:nvSpPr>
        <p:spPr>
          <a:xfrm>
            <a:off x="311700" y="1152475"/>
            <a:ext cx="8520600" cy="37896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SzPts val="1500"/>
              <a:buFont typeface="Nunito"/>
              <a:buChar char="●"/>
            </a:pPr>
            <a:r>
              <a:rPr lang="en" sz="1500" u="sng">
                <a:solidFill>
                  <a:schemeClr val="hlink"/>
                </a:solidFill>
                <a:latin typeface="Nunito"/>
                <a:ea typeface="Nunito"/>
                <a:cs typeface="Nunito"/>
                <a:sym typeface="Nunito"/>
                <a:hlinkClick r:id="rId3"/>
              </a:rPr>
              <a:t>https://www.ibm.com/cloud/learn/api</a:t>
            </a:r>
            <a:endParaRPr sz="1500">
              <a:solidFill>
                <a:srgbClr val="262626"/>
              </a:solidFill>
              <a:highlight>
                <a:srgbClr val="FFFFFF"/>
              </a:highlight>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4"/>
              </a:rPr>
              <a:t>https://en.wikipedia.org/wiki/API</a:t>
            </a:r>
            <a:endParaRPr sz="1500" u="sng">
              <a:solidFill>
                <a:schemeClr val="hlink"/>
              </a:solidFill>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accent5"/>
                </a:solidFill>
                <a:latin typeface="Nunito"/>
                <a:ea typeface="Nunito"/>
                <a:cs typeface="Nunito"/>
                <a:sym typeface="Nunito"/>
                <a:hlinkClick r:id="rId5">
                  <a:extLst>
                    <a:ext uri="{A12FA001-AC4F-418D-AE19-62706E023703}">
                      <ahyp:hlinkClr val="tx"/>
                    </a:ext>
                  </a:extLst>
                </a:hlinkClick>
              </a:rPr>
              <a:t>https://www.geeksforgeeks.org/extracting-locations-from-text-using-python/</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6"/>
              </a:rPr>
              <a:t>https://hindrise.org/hunger-ngo-in-india#:~:text=Facts%20Concerning%20Hunger%20in%20India&amp;text=Over%2020%20crore%20Indians%20go,falls%20beneath%20the%20underfed%20category</a:t>
            </a:r>
            <a:r>
              <a:rPr lang="en" sz="1500">
                <a:latin typeface="Nunito"/>
                <a:ea typeface="Nunito"/>
                <a:cs typeface="Nunito"/>
                <a:sym typeface="Nunito"/>
              </a:rPr>
              <a:t>.</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7"/>
              </a:rPr>
              <a:t>https://www.avristech.com/food-waste-management-in-india/</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8"/>
              </a:rPr>
              <a:t>https://developers.google.com/maps/documentation/javascript/geocoding</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9"/>
              </a:rPr>
              <a:t>https://www.thepythoncode.com/article/translate-text-in-python</a:t>
            </a:r>
            <a:endParaRPr sz="1500">
              <a:latin typeface="Nunito"/>
              <a:ea typeface="Nunito"/>
              <a:cs typeface="Nunito"/>
              <a:sym typeface="Nunito"/>
            </a:endParaRPr>
          </a:p>
          <a:p>
            <a:pPr indent="-342900" lvl="0" marL="457200" rtl="0" algn="l">
              <a:spcBef>
                <a:spcPts val="0"/>
              </a:spcBef>
              <a:spcAft>
                <a:spcPts val="0"/>
              </a:spcAft>
              <a:buSzPts val="1800"/>
              <a:buChar char="●"/>
            </a:pPr>
            <a:r>
              <a:rPr lang="en" u="sng">
                <a:solidFill>
                  <a:schemeClr val="hlink"/>
                </a:solidFill>
                <a:hlinkClick r:id="rId10"/>
              </a:rPr>
              <a:t>https://www.invonto.com/insights/mobile-app-development-process/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pic>
        <p:nvPicPr>
          <p:cNvPr id="289" name="Google Shape;289;p43"/>
          <p:cNvPicPr preferRelativeResize="0"/>
          <p:nvPr/>
        </p:nvPicPr>
        <p:blipFill>
          <a:blip r:embed="rId3">
            <a:alphaModFix/>
          </a:blip>
          <a:stretch>
            <a:fillRect/>
          </a:stretch>
        </p:blipFill>
        <p:spPr>
          <a:xfrm>
            <a:off x="1919700" y="201150"/>
            <a:ext cx="4905776" cy="4590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4"/>
          <p:cNvPicPr preferRelativeResize="0"/>
          <p:nvPr/>
        </p:nvPicPr>
        <p:blipFill rotWithShape="1">
          <a:blip r:embed="rId3">
            <a:alphaModFix/>
          </a:blip>
          <a:srcRect b="4296" l="0" r="0" t="4296"/>
          <a:stretch/>
        </p:blipFill>
        <p:spPr>
          <a:xfrm>
            <a:off x="-75000" y="-21100"/>
            <a:ext cx="9219000" cy="5185688"/>
          </a:xfrm>
          <a:prstGeom prst="rect">
            <a:avLst/>
          </a:prstGeom>
          <a:noFill/>
          <a:ln>
            <a:noFill/>
          </a:ln>
        </p:spPr>
      </p:pic>
      <p:sp>
        <p:nvSpPr>
          <p:cNvPr id="295" name="Google Shape;295;p44"/>
          <p:cNvSpPr txBox="1"/>
          <p:nvPr/>
        </p:nvSpPr>
        <p:spPr>
          <a:xfrm>
            <a:off x="-75000" y="3111600"/>
            <a:ext cx="9219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0">
                <a:solidFill>
                  <a:srgbClr val="FF0000"/>
                </a:solidFill>
                <a:latin typeface="Comic Sans MS"/>
                <a:ea typeface="Comic Sans MS"/>
                <a:cs typeface="Comic Sans MS"/>
                <a:sym typeface="Comic Sans MS"/>
              </a:rPr>
              <a:t>&lt;/HUNGER&gt;</a:t>
            </a:r>
            <a:endParaRPr sz="7000">
              <a:solidFill>
                <a:srgbClr val="FF0000"/>
              </a:solidFill>
              <a:latin typeface="Comic Sans MS"/>
              <a:ea typeface="Comic Sans MS"/>
              <a:cs typeface="Comic Sans MS"/>
              <a:sym typeface="Comic Sans MS"/>
            </a:endParaRPr>
          </a:p>
        </p:txBody>
      </p:sp>
      <p:sp>
        <p:nvSpPr>
          <p:cNvPr id="296" name="Google Shape;296;p44"/>
          <p:cNvSpPr txBox="1"/>
          <p:nvPr/>
        </p:nvSpPr>
        <p:spPr>
          <a:xfrm>
            <a:off x="2228850" y="4434125"/>
            <a:ext cx="45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Comic Sans MS"/>
                <a:ea typeface="Comic Sans MS"/>
                <a:cs typeface="Comic Sans MS"/>
                <a:sym typeface="Comic Sans MS"/>
              </a:rPr>
              <a:t>An initiative project to end the starvation.</a:t>
            </a:r>
            <a:endParaRPr>
              <a:solidFill>
                <a:srgbClr val="FFFFFF"/>
              </a:solidFill>
              <a:latin typeface="Comic Sans MS"/>
              <a:ea typeface="Comic Sans MS"/>
              <a:cs typeface="Comic Sans MS"/>
              <a:sym typeface="Comic Sans MS"/>
            </a:endParaRPr>
          </a:p>
        </p:txBody>
      </p:sp>
      <p:sp>
        <p:nvSpPr>
          <p:cNvPr id="297" name="Google Shape;297;p44"/>
          <p:cNvSpPr txBox="1"/>
          <p:nvPr/>
        </p:nvSpPr>
        <p:spPr>
          <a:xfrm>
            <a:off x="1678800" y="2496750"/>
            <a:ext cx="5711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00FF00"/>
                </a:solidFill>
                <a:latin typeface="Nunito SemiBold"/>
                <a:ea typeface="Nunito SemiBold"/>
                <a:cs typeface="Nunito SemiBold"/>
                <a:sym typeface="Nunito SemiBold"/>
              </a:rPr>
              <a:t>#PHASE - II - REVIEW - 2</a:t>
            </a:r>
            <a:endParaRPr sz="3500">
              <a:solidFill>
                <a:srgbClr val="00FF00"/>
              </a:solidFill>
              <a:latin typeface="Nunito SemiBold"/>
              <a:ea typeface="Nunito SemiBold"/>
              <a:cs typeface="Nunito SemiBold"/>
              <a:sym typeface="Nunito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2000"/>
                                        <p:tgtEl>
                                          <p:spTgt spid="29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1000"/>
                                        <p:tgtEl>
                                          <p:spTgt spid="2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301" name="Shape 301"/>
        <p:cNvGrpSpPr/>
        <p:nvPr/>
      </p:nvGrpSpPr>
      <p:grpSpPr>
        <a:xfrm>
          <a:off x="0" y="0"/>
          <a:ext cx="0" cy="0"/>
          <a:chOff x="0" y="0"/>
          <a:chExt cx="0" cy="0"/>
        </a:xfrm>
      </p:grpSpPr>
      <p:sp>
        <p:nvSpPr>
          <p:cNvPr id="302" name="Google Shape;30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AD1DC"/>
                </a:solidFill>
                <a:latin typeface="Pacifico"/>
                <a:ea typeface="Pacifico"/>
                <a:cs typeface="Pacifico"/>
                <a:sym typeface="Pacifico"/>
              </a:rPr>
              <a:t>SIP and Python Speech Recognition</a:t>
            </a:r>
            <a:endParaRPr>
              <a:solidFill>
                <a:srgbClr val="EAD1DC"/>
              </a:solidFill>
              <a:latin typeface="Pacifico"/>
              <a:ea typeface="Pacifico"/>
              <a:cs typeface="Pacifico"/>
              <a:sym typeface="Pacifico"/>
            </a:endParaRPr>
          </a:p>
        </p:txBody>
      </p:sp>
      <p:sp>
        <p:nvSpPr>
          <p:cNvPr id="303" name="Google Shape;30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Nunito"/>
                <a:ea typeface="Nunito"/>
                <a:cs typeface="Nunito"/>
                <a:sym typeface="Nunito"/>
              </a:rPr>
              <a:t>Few things to know before:</a:t>
            </a:r>
            <a:endParaRPr>
              <a:solidFill>
                <a:schemeClr val="lt1"/>
              </a:solidFill>
              <a:latin typeface="Nunito"/>
              <a:ea typeface="Nunito"/>
              <a:cs typeface="Nunito"/>
              <a:sym typeface="Nunito"/>
            </a:endParaRPr>
          </a:p>
          <a:p>
            <a:pPr indent="-342900" lvl="0" marL="457200" rtl="0" algn="l">
              <a:spcBef>
                <a:spcPts val="1200"/>
              </a:spcBef>
              <a:spcAft>
                <a:spcPts val="0"/>
              </a:spcAft>
              <a:buClr>
                <a:schemeClr val="lt1"/>
              </a:buClr>
              <a:buSzPts val="1800"/>
              <a:buFont typeface="Nunito"/>
              <a:buChar char="●"/>
            </a:pPr>
            <a:r>
              <a:rPr lang="en">
                <a:solidFill>
                  <a:schemeClr val="lt1"/>
                </a:solidFill>
                <a:latin typeface="Nunito"/>
                <a:ea typeface="Nunito"/>
                <a:cs typeface="Nunito"/>
                <a:sym typeface="Nunito"/>
              </a:rPr>
              <a:t>Asterisk</a:t>
            </a:r>
            <a:endParaRPr>
              <a:solidFill>
                <a:schemeClr val="lt1"/>
              </a:solidFill>
              <a:latin typeface="Nunito"/>
              <a:ea typeface="Nunito"/>
              <a:cs typeface="Nunito"/>
              <a:sym typeface="Nunito"/>
            </a:endParaRPr>
          </a:p>
          <a:p>
            <a:pPr indent="-342900" lvl="0" marL="457200" rtl="0" algn="l">
              <a:spcBef>
                <a:spcPts val="0"/>
              </a:spcBef>
              <a:spcAft>
                <a:spcPts val="0"/>
              </a:spcAft>
              <a:buClr>
                <a:schemeClr val="lt1"/>
              </a:buClr>
              <a:buSzPts val="1800"/>
              <a:buFont typeface="Nunito"/>
              <a:buChar char="●"/>
            </a:pPr>
            <a:r>
              <a:rPr lang="en">
                <a:solidFill>
                  <a:schemeClr val="lt1"/>
                </a:solidFill>
                <a:latin typeface="Nunito"/>
                <a:ea typeface="Nunito"/>
                <a:cs typeface="Nunito"/>
                <a:sym typeface="Nunito"/>
              </a:rPr>
              <a:t>Softphone</a:t>
            </a:r>
            <a:endParaRPr>
              <a:solidFill>
                <a:schemeClr val="lt1"/>
              </a:solidFill>
              <a:latin typeface="Nunito"/>
              <a:ea typeface="Nunito"/>
              <a:cs typeface="Nunito"/>
              <a:sym typeface="Nunito"/>
            </a:endParaRPr>
          </a:p>
        </p:txBody>
      </p:sp>
      <p:pic>
        <p:nvPicPr>
          <p:cNvPr id="304" name="Google Shape;304;p45"/>
          <p:cNvPicPr preferRelativeResize="0"/>
          <p:nvPr/>
        </p:nvPicPr>
        <p:blipFill>
          <a:blip r:embed="rId3">
            <a:alphaModFix/>
          </a:blip>
          <a:stretch>
            <a:fillRect/>
          </a:stretch>
        </p:blipFill>
        <p:spPr>
          <a:xfrm>
            <a:off x="1801926" y="2404675"/>
            <a:ext cx="5540150" cy="266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308" name="Shape 308"/>
        <p:cNvGrpSpPr/>
        <p:nvPr/>
      </p:nvGrpSpPr>
      <p:grpSpPr>
        <a:xfrm>
          <a:off x="0" y="0"/>
          <a:ext cx="0" cy="0"/>
          <a:chOff x="0" y="0"/>
          <a:chExt cx="0" cy="0"/>
        </a:xfrm>
      </p:grpSpPr>
      <p:sp>
        <p:nvSpPr>
          <p:cNvPr id="309" name="Google Shape;309;p46"/>
          <p:cNvSpPr txBox="1"/>
          <p:nvPr>
            <p:ph idx="1" type="body"/>
          </p:nvPr>
        </p:nvSpPr>
        <p:spPr>
          <a:xfrm>
            <a:off x="311700" y="104175"/>
            <a:ext cx="8520600" cy="4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Nunito"/>
                <a:ea typeface="Nunito"/>
                <a:cs typeface="Nunito"/>
                <a:sym typeface="Nunito"/>
              </a:rPr>
              <a:t>What is Asterisk?</a:t>
            </a:r>
            <a:endParaRPr sz="1500">
              <a:solidFill>
                <a:schemeClr val="lt1"/>
              </a:solidFill>
              <a:latin typeface="Nunito"/>
              <a:ea typeface="Nunito"/>
              <a:cs typeface="Nunito"/>
              <a:sym typeface="Nunito"/>
            </a:endParaRPr>
          </a:p>
          <a:p>
            <a:pPr indent="0" lvl="0" marL="0" rtl="0" algn="l">
              <a:spcBef>
                <a:spcPts val="1200"/>
              </a:spcBef>
              <a:spcAft>
                <a:spcPts val="0"/>
              </a:spcAft>
              <a:buNone/>
            </a:pPr>
            <a:r>
              <a:rPr lang="en" sz="1500">
                <a:solidFill>
                  <a:schemeClr val="lt1"/>
                </a:solidFill>
                <a:latin typeface="Nunito"/>
                <a:ea typeface="Nunito"/>
                <a:cs typeface="Nunito"/>
                <a:sym typeface="Nunito"/>
              </a:rPr>
              <a:t>Asterisk-python is a simple python library that allows to interact with various Asterisk APIs. It’s a free and open source framework for building communications applications</a:t>
            </a:r>
            <a:endParaRPr sz="1500">
              <a:solidFill>
                <a:schemeClr val="lt1"/>
              </a:solidFill>
              <a:latin typeface="Nunito"/>
              <a:ea typeface="Nunito"/>
              <a:cs typeface="Nunito"/>
              <a:sym typeface="Nunito"/>
            </a:endParaRPr>
          </a:p>
          <a:p>
            <a:pPr indent="0" lvl="0" marL="0" rtl="0" algn="l">
              <a:spcBef>
                <a:spcPts val="1200"/>
              </a:spcBef>
              <a:spcAft>
                <a:spcPts val="0"/>
              </a:spcAft>
              <a:buNone/>
            </a:pPr>
            <a:r>
              <a:t/>
            </a:r>
            <a:endParaRPr sz="1500">
              <a:solidFill>
                <a:schemeClr val="lt1"/>
              </a:solidFill>
              <a:latin typeface="Nunito"/>
              <a:ea typeface="Nunito"/>
              <a:cs typeface="Nunito"/>
              <a:sym typeface="Nunito"/>
            </a:endParaRPr>
          </a:p>
          <a:p>
            <a:pPr indent="0" lvl="0" marL="0" rtl="0" algn="l">
              <a:spcBef>
                <a:spcPts val="1200"/>
              </a:spcBef>
              <a:spcAft>
                <a:spcPts val="0"/>
              </a:spcAft>
              <a:buNone/>
            </a:pPr>
            <a:r>
              <a:rPr lang="en" sz="1500">
                <a:solidFill>
                  <a:schemeClr val="lt1"/>
                </a:solidFill>
                <a:latin typeface="Nunito"/>
                <a:ea typeface="Nunito"/>
                <a:cs typeface="Nunito"/>
                <a:sym typeface="Nunito"/>
              </a:rPr>
              <a:t>What is SIP?</a:t>
            </a:r>
            <a:endParaRPr sz="1500">
              <a:solidFill>
                <a:schemeClr val="lt1"/>
              </a:solidFill>
              <a:latin typeface="Nunito"/>
              <a:ea typeface="Nunito"/>
              <a:cs typeface="Nunito"/>
              <a:sym typeface="Nunito"/>
            </a:endParaRPr>
          </a:p>
          <a:p>
            <a:pPr indent="0" lvl="0" marL="0" rtl="0" algn="l">
              <a:spcBef>
                <a:spcPts val="1200"/>
              </a:spcBef>
              <a:spcAft>
                <a:spcPts val="0"/>
              </a:spcAft>
              <a:buNone/>
            </a:pPr>
            <a:r>
              <a:rPr lang="en" sz="1500">
                <a:solidFill>
                  <a:schemeClr val="lt1"/>
                </a:solidFill>
                <a:latin typeface="Nunito"/>
                <a:ea typeface="Nunito"/>
                <a:cs typeface="Nunito"/>
                <a:sym typeface="Nunito"/>
              </a:rPr>
              <a:t>SIP, or Session Initiation Protocol, is a protocol that </a:t>
            </a:r>
            <a:r>
              <a:rPr b="1" lang="en" sz="1500">
                <a:solidFill>
                  <a:schemeClr val="lt1"/>
                </a:solidFill>
                <a:latin typeface="Nunito"/>
                <a:ea typeface="Nunito"/>
                <a:cs typeface="Nunito"/>
                <a:sym typeface="Nunito"/>
              </a:rPr>
              <a:t>can be used to set up and take down VoIP </a:t>
            </a:r>
            <a:r>
              <a:rPr lang="en" sz="1500">
                <a:solidFill>
                  <a:schemeClr val="lt1"/>
                </a:solidFill>
                <a:latin typeface="Nunito"/>
                <a:ea typeface="Nunito"/>
                <a:cs typeface="Nunito"/>
                <a:sym typeface="Nunito"/>
              </a:rPr>
              <a:t>or Voice over Internet Protocol, which is a family of technologies that enables voice to be sent over the Internet.</a:t>
            </a:r>
            <a:endParaRPr sz="1500">
              <a:solidFill>
                <a:schemeClr val="lt1"/>
              </a:solidFill>
              <a:latin typeface="Nunito"/>
              <a:ea typeface="Nunito"/>
              <a:cs typeface="Nunito"/>
              <a:sym typeface="Nunito"/>
            </a:endParaRPr>
          </a:p>
          <a:p>
            <a:pPr indent="0" lvl="0" marL="0" rtl="0" algn="l">
              <a:spcBef>
                <a:spcPts val="1200"/>
              </a:spcBef>
              <a:spcAft>
                <a:spcPts val="0"/>
              </a:spcAft>
              <a:buNone/>
            </a:pPr>
            <a:r>
              <a:t/>
            </a:r>
            <a:endParaRPr sz="1500">
              <a:solidFill>
                <a:schemeClr val="lt1"/>
              </a:solidFill>
              <a:latin typeface="Nunito"/>
              <a:ea typeface="Nunito"/>
              <a:cs typeface="Nunito"/>
              <a:sym typeface="Nunito"/>
            </a:endParaRPr>
          </a:p>
          <a:p>
            <a:pPr indent="0" lvl="0" marL="0" rtl="0" algn="l">
              <a:spcBef>
                <a:spcPts val="1200"/>
              </a:spcBef>
              <a:spcAft>
                <a:spcPts val="0"/>
              </a:spcAft>
              <a:buNone/>
            </a:pPr>
            <a:r>
              <a:rPr lang="en" sz="1500">
                <a:solidFill>
                  <a:schemeClr val="lt1"/>
                </a:solidFill>
                <a:latin typeface="Nunito"/>
                <a:ea typeface="Nunito"/>
                <a:cs typeface="Nunito"/>
                <a:sym typeface="Nunito"/>
              </a:rPr>
              <a:t>What is Softphone?</a:t>
            </a:r>
            <a:endParaRPr sz="1500">
              <a:solidFill>
                <a:schemeClr val="lt1"/>
              </a:solidFill>
              <a:latin typeface="Nunito"/>
              <a:ea typeface="Nunito"/>
              <a:cs typeface="Nunito"/>
              <a:sym typeface="Nunito"/>
            </a:endParaRPr>
          </a:p>
          <a:p>
            <a:pPr indent="0" lvl="0" marL="0" rtl="0" algn="l">
              <a:spcBef>
                <a:spcPts val="1200"/>
              </a:spcBef>
              <a:spcAft>
                <a:spcPts val="1200"/>
              </a:spcAft>
              <a:buNone/>
            </a:pPr>
            <a:r>
              <a:rPr lang="en" sz="1500">
                <a:solidFill>
                  <a:schemeClr val="lt1"/>
                </a:solidFill>
                <a:latin typeface="Nunito"/>
                <a:ea typeface="Nunito"/>
                <a:cs typeface="Nunito"/>
                <a:sym typeface="Nunito"/>
              </a:rPr>
              <a:t>A </a:t>
            </a:r>
            <a:r>
              <a:rPr b="1" lang="en" sz="1500">
                <a:solidFill>
                  <a:schemeClr val="lt1"/>
                </a:solidFill>
                <a:latin typeface="Nunito"/>
                <a:ea typeface="Nunito"/>
                <a:cs typeface="Nunito"/>
                <a:sym typeface="Nunito"/>
              </a:rPr>
              <a:t>softphone</a:t>
            </a:r>
            <a:r>
              <a:rPr lang="en" sz="1500">
                <a:solidFill>
                  <a:schemeClr val="lt1"/>
                </a:solidFill>
                <a:latin typeface="Nunito"/>
                <a:ea typeface="Nunito"/>
                <a:cs typeface="Nunito"/>
                <a:sym typeface="Nunito"/>
              </a:rPr>
              <a:t> is a software program for making telephone calls over  </a:t>
            </a:r>
            <a:r>
              <a:rPr lang="en" sz="1500">
                <a:solidFill>
                  <a:schemeClr val="lt1"/>
                </a:solidFill>
                <a:uFill>
                  <a:noFill/>
                </a:uFill>
                <a:latin typeface="Nunito"/>
                <a:ea typeface="Nunito"/>
                <a:cs typeface="Nunito"/>
                <a:sym typeface="Nunito"/>
                <a:hlinkClick r:id="rId3">
                  <a:extLst>
                    <a:ext uri="{A12FA001-AC4F-418D-AE19-62706E023703}">
                      <ahyp:hlinkClr val="tx"/>
                    </a:ext>
                  </a:extLst>
                </a:hlinkClick>
              </a:rPr>
              <a:t>Internet</a:t>
            </a:r>
            <a:r>
              <a:rPr lang="en" sz="1500">
                <a:solidFill>
                  <a:schemeClr val="lt1"/>
                </a:solidFill>
                <a:latin typeface="Nunito"/>
                <a:ea typeface="Nunito"/>
                <a:cs typeface="Nunito"/>
                <a:sym typeface="Nunito"/>
              </a:rPr>
              <a:t> using a general purpose computer rather than dedicated hardware. It can be installed on </a:t>
            </a:r>
            <a:r>
              <a:rPr lang="en" sz="1500">
                <a:solidFill>
                  <a:schemeClr val="lt1"/>
                </a:solidFill>
                <a:uFill>
                  <a:noFill/>
                </a:uFill>
                <a:latin typeface="Nunito"/>
                <a:ea typeface="Nunito"/>
                <a:cs typeface="Nunito"/>
                <a:sym typeface="Nunito"/>
                <a:hlinkClick r:id="rId4">
                  <a:extLst>
                    <a:ext uri="{A12FA001-AC4F-418D-AE19-62706E023703}">
                      <ahyp:hlinkClr val="tx"/>
                    </a:ext>
                  </a:extLst>
                </a:hlinkClick>
              </a:rPr>
              <a:t>desktop</a:t>
            </a:r>
            <a:r>
              <a:rPr lang="en" sz="1500">
                <a:solidFill>
                  <a:schemeClr val="lt1"/>
                </a:solidFill>
                <a:latin typeface="Nunito"/>
                <a:ea typeface="Nunito"/>
                <a:cs typeface="Nunito"/>
                <a:sym typeface="Nunito"/>
              </a:rPr>
              <a:t>, </a:t>
            </a:r>
            <a:r>
              <a:rPr lang="en" sz="1500">
                <a:solidFill>
                  <a:schemeClr val="lt1"/>
                </a:solidFill>
                <a:uFill>
                  <a:noFill/>
                </a:uFill>
                <a:latin typeface="Nunito"/>
                <a:ea typeface="Nunito"/>
                <a:cs typeface="Nunito"/>
                <a:sym typeface="Nunito"/>
                <a:hlinkClick r:id="rId5">
                  <a:extLst>
                    <a:ext uri="{A12FA001-AC4F-418D-AE19-62706E023703}">
                      <ahyp:hlinkClr val="tx"/>
                    </a:ext>
                  </a:extLst>
                </a:hlinkClick>
              </a:rPr>
              <a:t>mobile device</a:t>
            </a:r>
            <a:r>
              <a:rPr lang="en" sz="1500">
                <a:solidFill>
                  <a:schemeClr val="lt1"/>
                </a:solidFill>
                <a:latin typeface="Nunito"/>
                <a:ea typeface="Nunito"/>
                <a:cs typeface="Nunito"/>
                <a:sym typeface="Nunito"/>
              </a:rPr>
              <a:t>, or other computer and allows  user to place and receive calls without requiring an actual telephone set.</a:t>
            </a:r>
            <a:endParaRPr sz="1500">
              <a:solidFill>
                <a:schemeClr val="lt1"/>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313" name="Shape 313"/>
        <p:cNvGrpSpPr/>
        <p:nvPr/>
      </p:nvGrpSpPr>
      <p:grpSpPr>
        <a:xfrm>
          <a:off x="0" y="0"/>
          <a:ext cx="0" cy="0"/>
          <a:chOff x="0" y="0"/>
          <a:chExt cx="0" cy="0"/>
        </a:xfrm>
      </p:grpSpPr>
      <p:sp>
        <p:nvSpPr>
          <p:cNvPr id="314" name="Google Shape;314;p47"/>
          <p:cNvSpPr txBox="1"/>
          <p:nvPr>
            <p:ph idx="1" type="body"/>
          </p:nvPr>
        </p:nvSpPr>
        <p:spPr>
          <a:xfrm>
            <a:off x="311700" y="347025"/>
            <a:ext cx="8520600" cy="46353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a:solidFill>
                  <a:schemeClr val="lt1"/>
                </a:solidFill>
                <a:latin typeface="Nunito"/>
                <a:ea typeface="Nunito"/>
                <a:cs typeface="Nunito"/>
                <a:sym typeface="Nunito"/>
              </a:rPr>
              <a:t>Pyttsx3 Library</a:t>
            </a:r>
            <a:r>
              <a:rPr lang="en">
                <a:solidFill>
                  <a:schemeClr val="lt1"/>
                </a:solidFill>
                <a:latin typeface="Nunito"/>
                <a:ea typeface="Nunito"/>
                <a:cs typeface="Nunito"/>
                <a:sym typeface="Nunito"/>
              </a:rPr>
              <a:t>-  pyttsx3 is a text-to-speech conversion library in Python. Unlike alternative libraries, it works offline and is compatible with both Python 2 and 3.</a:t>
            </a:r>
            <a:endParaRPr>
              <a:solidFill>
                <a:schemeClr val="lt1"/>
              </a:solidFill>
              <a:latin typeface="Nunito"/>
              <a:ea typeface="Nunito"/>
              <a:cs typeface="Nunito"/>
              <a:sym typeface="Nunito"/>
            </a:endParaRPr>
          </a:p>
          <a:p>
            <a:pPr indent="0" lvl="0" marL="0" rtl="0" algn="l">
              <a:spcBef>
                <a:spcPts val="1200"/>
              </a:spcBef>
              <a:spcAft>
                <a:spcPts val="0"/>
              </a:spcAft>
              <a:buNone/>
            </a:pPr>
            <a:r>
              <a:rPr b="1" lang="en">
                <a:solidFill>
                  <a:schemeClr val="lt1"/>
                </a:solidFill>
                <a:latin typeface="Nunito"/>
                <a:ea typeface="Nunito"/>
                <a:cs typeface="Nunito"/>
                <a:sym typeface="Nunito"/>
              </a:rPr>
              <a:t>Speech Recognition</a:t>
            </a:r>
            <a:r>
              <a:rPr lang="en">
                <a:solidFill>
                  <a:schemeClr val="lt1"/>
                </a:solidFill>
                <a:latin typeface="Nunito"/>
                <a:ea typeface="Nunito"/>
                <a:cs typeface="Nunito"/>
                <a:sym typeface="Nunito"/>
              </a:rPr>
              <a:t>- For performing Speech Recognition, there is SpeechRecognition library which is open source</a:t>
            </a:r>
            <a:r>
              <a:rPr lang="en">
                <a:solidFill>
                  <a:schemeClr val="lt1"/>
                </a:solidFill>
                <a:latin typeface="Nunito"/>
                <a:ea typeface="Nunito"/>
                <a:cs typeface="Nunito"/>
                <a:sym typeface="Nunito"/>
              </a:rPr>
              <a:t> and </a:t>
            </a:r>
            <a:r>
              <a:rPr lang="en">
                <a:solidFill>
                  <a:schemeClr val="lt1"/>
                </a:solidFill>
                <a:latin typeface="Nunito"/>
                <a:ea typeface="Nunito"/>
                <a:cs typeface="Nunito"/>
                <a:sym typeface="Nunito"/>
              </a:rPr>
              <a:t>several engines and APIs provide in both modes online and offline mode.</a:t>
            </a:r>
            <a:r>
              <a:rPr lang="en" sz="2083">
                <a:solidFill>
                  <a:schemeClr val="lt1"/>
                </a:solidFill>
                <a:latin typeface="Nunito"/>
                <a:ea typeface="Nunito"/>
                <a:cs typeface="Nunito"/>
                <a:sym typeface="Nunito"/>
              </a:rPr>
              <a:t> </a:t>
            </a:r>
            <a:endParaRPr sz="2083">
              <a:solidFill>
                <a:schemeClr val="lt1"/>
              </a:solidFill>
              <a:latin typeface="Nunito"/>
              <a:ea typeface="Nunito"/>
              <a:cs typeface="Nunito"/>
              <a:sym typeface="Nunito"/>
            </a:endParaRPr>
          </a:p>
          <a:p>
            <a:pPr indent="0" lvl="0" marL="0" rtl="0" algn="l">
              <a:spcBef>
                <a:spcPts val="1200"/>
              </a:spcBef>
              <a:spcAft>
                <a:spcPts val="0"/>
              </a:spcAft>
              <a:buNone/>
            </a:pPr>
            <a:r>
              <a:rPr b="1" lang="en">
                <a:solidFill>
                  <a:schemeClr val="lt1"/>
                </a:solidFill>
                <a:latin typeface="Nunito"/>
                <a:ea typeface="Nunito"/>
                <a:cs typeface="Nunito"/>
                <a:sym typeface="Nunito"/>
              </a:rPr>
              <a:t>NLTK</a:t>
            </a:r>
            <a:r>
              <a:rPr lang="en" sz="1350">
                <a:solidFill>
                  <a:schemeClr val="lt1"/>
                </a:solidFill>
                <a:latin typeface="Nunito"/>
                <a:ea typeface="Nunito"/>
                <a:cs typeface="Nunito"/>
                <a:sym typeface="Nunito"/>
              </a:rPr>
              <a:t>- </a:t>
            </a:r>
            <a:r>
              <a:rPr lang="en">
                <a:solidFill>
                  <a:schemeClr val="lt1"/>
                </a:solidFill>
                <a:latin typeface="Nunito"/>
                <a:ea typeface="Nunito"/>
                <a:cs typeface="Nunito"/>
                <a:sym typeface="Nunito"/>
              </a:rPr>
              <a:t>The Natural Language Toolkit(NLTK), is a suite of libraries and programs for symbolic and statistical natural language processing (NLP) for English written in the Python programming language. It provides a practical introduction to programming for language processing.</a:t>
            </a:r>
            <a:endParaRPr>
              <a:solidFill>
                <a:schemeClr val="lt1"/>
              </a:solidFill>
              <a:latin typeface="Nunito"/>
              <a:ea typeface="Nunito"/>
              <a:cs typeface="Nunito"/>
              <a:sym typeface="Nunito"/>
            </a:endParaRPr>
          </a:p>
          <a:p>
            <a:pPr indent="0" lvl="0" marL="0" rtl="0" algn="l">
              <a:spcBef>
                <a:spcPts val="1200"/>
              </a:spcBef>
              <a:spcAft>
                <a:spcPts val="0"/>
              </a:spcAft>
              <a:buNone/>
            </a:pPr>
            <a:r>
              <a:rPr b="1" lang="en">
                <a:solidFill>
                  <a:schemeClr val="lt1"/>
                </a:solidFill>
                <a:latin typeface="Nunito"/>
                <a:ea typeface="Nunito"/>
                <a:cs typeface="Nunito"/>
                <a:sym typeface="Nunito"/>
              </a:rPr>
              <a:t>spaCy- </a:t>
            </a:r>
            <a:r>
              <a:rPr lang="en">
                <a:solidFill>
                  <a:schemeClr val="lt1"/>
                </a:solidFill>
                <a:latin typeface="Nunito"/>
                <a:ea typeface="Nunito"/>
                <a:cs typeface="Nunito"/>
                <a:sym typeface="Nunito"/>
              </a:rPr>
              <a:t>It’s a free and open-source library for Natural Language Processing (NLP) in Python with a lot of in-built capabilities. It’s used for processing and analyzing data in NLP.</a:t>
            </a:r>
            <a:r>
              <a:rPr lang="en" sz="1350">
                <a:solidFill>
                  <a:schemeClr val="lt1"/>
                </a:solidFill>
                <a:latin typeface="Nunito"/>
                <a:ea typeface="Nunito"/>
                <a:cs typeface="Nunito"/>
                <a:sym typeface="Nunito"/>
              </a:rPr>
              <a:t> </a:t>
            </a:r>
            <a:endParaRPr sz="1350">
              <a:solidFill>
                <a:schemeClr val="lt1"/>
              </a:solidFill>
              <a:latin typeface="Nunito"/>
              <a:ea typeface="Nunito"/>
              <a:cs typeface="Nunito"/>
              <a:sym typeface="Nunito"/>
            </a:endParaRPr>
          </a:p>
          <a:p>
            <a:pPr indent="0" lvl="0" marL="0" rtl="0" algn="l">
              <a:spcBef>
                <a:spcPts val="1200"/>
              </a:spcBef>
              <a:spcAft>
                <a:spcPts val="0"/>
              </a:spcAft>
              <a:buNone/>
            </a:pPr>
            <a:r>
              <a:rPr b="1" lang="en" sz="1850">
                <a:solidFill>
                  <a:schemeClr val="lt1"/>
                </a:solidFill>
                <a:latin typeface="Nunito"/>
                <a:ea typeface="Nunito"/>
                <a:cs typeface="Nunito"/>
                <a:sym typeface="Nunito"/>
              </a:rPr>
              <a:t>Maxent_ne_chunker</a:t>
            </a:r>
            <a:r>
              <a:rPr lang="en" sz="1900">
                <a:solidFill>
                  <a:schemeClr val="lt1"/>
                </a:solidFill>
                <a:latin typeface="Nunito"/>
                <a:ea typeface="Nunito"/>
                <a:cs typeface="Nunito"/>
                <a:sym typeface="Nunito"/>
              </a:rPr>
              <a:t>- The maxent_ne_chunker contains two pre-trained English named entity chunkers. It is used by the nltk.ne_chunk() function. </a:t>
            </a:r>
            <a:endParaRPr sz="1900">
              <a:solidFill>
                <a:schemeClr val="lt1"/>
              </a:solidFill>
              <a:latin typeface="Nunito"/>
              <a:ea typeface="Nunito"/>
              <a:cs typeface="Nunito"/>
              <a:sym typeface="Nunito"/>
            </a:endParaRPr>
          </a:p>
          <a:p>
            <a:pPr indent="0" lvl="0" marL="0" rtl="0" algn="l">
              <a:spcBef>
                <a:spcPts val="1200"/>
              </a:spcBef>
              <a:spcAft>
                <a:spcPts val="0"/>
              </a:spcAft>
              <a:buNone/>
            </a:pPr>
            <a:r>
              <a:t/>
            </a:r>
            <a:endParaRPr sz="1350">
              <a:solidFill>
                <a:srgbClr val="222222"/>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solidFill>
                <a:srgbClr val="202122"/>
              </a:solidFill>
              <a:highlight>
                <a:srgbClr val="FFFFFF"/>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318" name="Shape 318"/>
        <p:cNvGrpSpPr/>
        <p:nvPr/>
      </p:nvGrpSpPr>
      <p:grpSpPr>
        <a:xfrm>
          <a:off x="0" y="0"/>
          <a:ext cx="0" cy="0"/>
          <a:chOff x="0" y="0"/>
          <a:chExt cx="0" cy="0"/>
        </a:xfrm>
      </p:grpSpPr>
      <p:sp>
        <p:nvSpPr>
          <p:cNvPr id="319" name="Google Shape;319;p48"/>
          <p:cNvSpPr txBox="1"/>
          <p:nvPr>
            <p:ph idx="1" type="body"/>
          </p:nvPr>
        </p:nvSpPr>
        <p:spPr>
          <a:xfrm>
            <a:off x="311700" y="223100"/>
            <a:ext cx="8520600" cy="434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500">
              <a:solidFill>
                <a:schemeClr val="lt1"/>
              </a:solidFill>
              <a:latin typeface="Nunito"/>
              <a:ea typeface="Nunito"/>
              <a:cs typeface="Nunito"/>
              <a:sym typeface="Nunito"/>
            </a:endParaRPr>
          </a:p>
          <a:p>
            <a:pPr indent="0" lvl="0" marL="0" rtl="0" algn="l">
              <a:spcBef>
                <a:spcPts val="1200"/>
              </a:spcBef>
              <a:spcAft>
                <a:spcPts val="0"/>
              </a:spcAft>
              <a:buNone/>
            </a:pPr>
            <a:r>
              <a:rPr b="1" lang="en" sz="1500">
                <a:solidFill>
                  <a:schemeClr val="lt1"/>
                </a:solidFill>
                <a:latin typeface="Nunito"/>
                <a:ea typeface="Nunito"/>
                <a:cs typeface="Nunito"/>
                <a:sym typeface="Nunito"/>
              </a:rPr>
              <a:t>Treebank</a:t>
            </a:r>
            <a:r>
              <a:rPr lang="en" sz="1500">
                <a:solidFill>
                  <a:schemeClr val="lt1"/>
                </a:solidFill>
                <a:latin typeface="Nunito"/>
                <a:ea typeface="Nunito"/>
                <a:cs typeface="Nunito"/>
                <a:sym typeface="Nunito"/>
              </a:rPr>
              <a:t>- It’s a collection of syntactically annotated sentences in which the annotation is checked so that it  can serve as a training corpus for natural language parsers, as a repository for linguistic research, or as an evaluation corpus for NLP systems.</a:t>
            </a:r>
            <a:endParaRPr sz="1500">
              <a:solidFill>
                <a:schemeClr val="lt1"/>
              </a:solidFill>
              <a:latin typeface="Nunito"/>
              <a:ea typeface="Nunito"/>
              <a:cs typeface="Nunito"/>
              <a:sym typeface="Nunito"/>
            </a:endParaRPr>
          </a:p>
          <a:p>
            <a:pPr indent="0" lvl="0" marL="0" rtl="0" algn="l">
              <a:spcBef>
                <a:spcPts val="1200"/>
              </a:spcBef>
              <a:spcAft>
                <a:spcPts val="0"/>
              </a:spcAft>
              <a:buNone/>
            </a:pPr>
            <a:r>
              <a:rPr b="1" lang="en" sz="1500">
                <a:solidFill>
                  <a:schemeClr val="lt1"/>
                </a:solidFill>
                <a:latin typeface="Nunito"/>
                <a:ea typeface="Nunito"/>
                <a:cs typeface="Nunito"/>
                <a:sym typeface="Nunito"/>
              </a:rPr>
              <a:t>maxent_treebank_pos_tagger-</a:t>
            </a:r>
            <a:r>
              <a:rPr lang="en" sz="1500">
                <a:solidFill>
                  <a:schemeClr val="lt1"/>
                </a:solidFill>
                <a:latin typeface="Nunito"/>
                <a:ea typeface="Nunito"/>
                <a:cs typeface="Nunito"/>
                <a:sym typeface="Nunito"/>
              </a:rPr>
              <a:t>NLTK is a fantastic library to support NLP. It provides a number of tagging models. The default tagging model is the maxent_treebank_pos_tagger.</a:t>
            </a:r>
            <a:endParaRPr sz="1500">
              <a:solidFill>
                <a:schemeClr val="lt1"/>
              </a:solidFill>
              <a:latin typeface="Nunito"/>
              <a:ea typeface="Nunito"/>
              <a:cs typeface="Nunito"/>
              <a:sym typeface="Nunito"/>
            </a:endParaRPr>
          </a:p>
          <a:p>
            <a:pPr indent="0" lvl="0" marL="0" rtl="0" algn="l">
              <a:spcBef>
                <a:spcPts val="1200"/>
              </a:spcBef>
              <a:spcAft>
                <a:spcPts val="0"/>
              </a:spcAft>
              <a:buNone/>
            </a:pPr>
            <a:r>
              <a:rPr b="1" lang="en" sz="1500">
                <a:solidFill>
                  <a:schemeClr val="lt1"/>
                </a:solidFill>
                <a:latin typeface="Nunito"/>
                <a:ea typeface="Nunito"/>
                <a:cs typeface="Nunito"/>
                <a:sym typeface="Nunito"/>
              </a:rPr>
              <a:t>Punkt</a:t>
            </a:r>
            <a:r>
              <a:rPr lang="en" sz="1500">
                <a:solidFill>
                  <a:schemeClr val="lt1"/>
                </a:solidFill>
                <a:latin typeface="Nunito"/>
                <a:ea typeface="Nunito"/>
                <a:cs typeface="Nunito"/>
                <a:sym typeface="Nunito"/>
              </a:rPr>
              <a:t>-This tokenizer divides a text into a list of sentences, by using an unsupervised algorithm to build a model for abbreviation words, collocations, and words that start sentences. </a:t>
            </a:r>
            <a:endParaRPr sz="1500">
              <a:solidFill>
                <a:schemeClr val="lt1"/>
              </a:solidFill>
              <a:latin typeface="Nunito"/>
              <a:ea typeface="Nunito"/>
              <a:cs typeface="Nunito"/>
              <a:sym typeface="Nunito"/>
            </a:endParaRPr>
          </a:p>
          <a:p>
            <a:pPr indent="0" lvl="0" marL="0" rtl="0" algn="l">
              <a:spcBef>
                <a:spcPts val="1200"/>
              </a:spcBef>
              <a:spcAft>
                <a:spcPts val="0"/>
              </a:spcAft>
              <a:buNone/>
            </a:pPr>
            <a:r>
              <a:rPr b="1" lang="en" sz="1500">
                <a:solidFill>
                  <a:schemeClr val="lt1"/>
                </a:solidFill>
                <a:latin typeface="Nunito"/>
                <a:ea typeface="Nunito"/>
                <a:cs typeface="Nunito"/>
                <a:sym typeface="Nunito"/>
              </a:rPr>
              <a:t>averaged_perceptron_tagger</a:t>
            </a:r>
            <a:r>
              <a:rPr lang="en" sz="1500">
                <a:solidFill>
                  <a:schemeClr val="lt1"/>
                </a:solidFill>
                <a:latin typeface="Nunito"/>
                <a:ea typeface="Nunito"/>
                <a:cs typeface="Nunito"/>
                <a:sym typeface="Nunito"/>
              </a:rPr>
              <a:t>- The perceptron part-of-speech tagger implements part-of-speech tagging using the averaged, structured perceptron algorithm.</a:t>
            </a:r>
            <a:endParaRPr sz="1500">
              <a:solidFill>
                <a:schemeClr val="lt1"/>
              </a:solidFill>
              <a:latin typeface="Nunito"/>
              <a:ea typeface="Nunito"/>
              <a:cs typeface="Nunito"/>
              <a:sym typeface="Nunito"/>
            </a:endParaRPr>
          </a:p>
          <a:p>
            <a:pPr indent="0" lvl="0" marL="0" rtl="0" algn="l">
              <a:spcBef>
                <a:spcPts val="1200"/>
              </a:spcBef>
              <a:spcAft>
                <a:spcPts val="1200"/>
              </a:spcAft>
              <a:buNone/>
            </a:pPr>
            <a:r>
              <a:rPr b="1" lang="en" sz="1500">
                <a:solidFill>
                  <a:schemeClr val="lt1"/>
                </a:solidFill>
                <a:latin typeface="Nunito"/>
                <a:ea typeface="Nunito"/>
                <a:cs typeface="Nunito"/>
                <a:sym typeface="Nunito"/>
              </a:rPr>
              <a:t>Location Tagger</a:t>
            </a:r>
            <a:r>
              <a:rPr lang="en" sz="1500">
                <a:solidFill>
                  <a:schemeClr val="lt1"/>
                </a:solidFill>
                <a:latin typeface="Nunito"/>
                <a:ea typeface="Nunito"/>
                <a:cs typeface="Nunito"/>
                <a:sym typeface="Nunito"/>
              </a:rPr>
              <a:t>-Return the entity with location information. </a:t>
            </a:r>
            <a:endParaRPr sz="1500">
              <a:solidFill>
                <a:schemeClr val="lt1"/>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323" name="Shape 323"/>
        <p:cNvGrpSpPr/>
        <p:nvPr/>
      </p:nvGrpSpPr>
      <p:grpSpPr>
        <a:xfrm>
          <a:off x="0" y="0"/>
          <a:ext cx="0" cy="0"/>
          <a:chOff x="0" y="0"/>
          <a:chExt cx="0" cy="0"/>
        </a:xfrm>
      </p:grpSpPr>
      <p:pic>
        <p:nvPicPr>
          <p:cNvPr id="324" name="Google Shape;324;p49"/>
          <p:cNvPicPr preferRelativeResize="0"/>
          <p:nvPr/>
        </p:nvPicPr>
        <p:blipFill>
          <a:blip r:embed="rId3">
            <a:alphaModFix/>
          </a:blip>
          <a:stretch>
            <a:fillRect/>
          </a:stretch>
        </p:blipFill>
        <p:spPr>
          <a:xfrm>
            <a:off x="80075" y="2000825"/>
            <a:ext cx="3094350" cy="1141850"/>
          </a:xfrm>
          <a:prstGeom prst="rect">
            <a:avLst/>
          </a:prstGeom>
          <a:noFill/>
          <a:ln>
            <a:noFill/>
          </a:ln>
        </p:spPr>
      </p:pic>
      <p:pic>
        <p:nvPicPr>
          <p:cNvPr id="325" name="Google Shape;325;p49"/>
          <p:cNvPicPr preferRelativeResize="0"/>
          <p:nvPr/>
        </p:nvPicPr>
        <p:blipFill>
          <a:blip r:embed="rId4">
            <a:alphaModFix/>
          </a:blip>
          <a:stretch>
            <a:fillRect/>
          </a:stretch>
        </p:blipFill>
        <p:spPr>
          <a:xfrm>
            <a:off x="3559250" y="105375"/>
            <a:ext cx="5584749" cy="4932750"/>
          </a:xfrm>
          <a:prstGeom prst="rect">
            <a:avLst/>
          </a:prstGeom>
          <a:noFill/>
          <a:ln>
            <a:noFill/>
          </a:ln>
        </p:spPr>
      </p:pic>
      <p:sp>
        <p:nvSpPr>
          <p:cNvPr id="326" name="Google Shape;326;p49"/>
          <p:cNvSpPr txBox="1"/>
          <p:nvPr/>
        </p:nvSpPr>
        <p:spPr>
          <a:xfrm>
            <a:off x="80075" y="1298875"/>
            <a:ext cx="320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Nunito"/>
                <a:ea typeface="Nunito"/>
                <a:cs typeface="Nunito"/>
                <a:sym typeface="Nunito"/>
              </a:rPr>
              <a:t>Step 1 : </a:t>
            </a:r>
            <a:r>
              <a:rPr lang="en" sz="1600">
                <a:solidFill>
                  <a:schemeClr val="lt1"/>
                </a:solidFill>
                <a:latin typeface="Nunito"/>
                <a:ea typeface="Nunito"/>
                <a:cs typeface="Nunito"/>
                <a:sym typeface="Nunito"/>
              </a:rPr>
              <a:t>Editing extensions.conf</a:t>
            </a:r>
            <a:endParaRPr sz="1600">
              <a:solidFill>
                <a:schemeClr val="lt1"/>
              </a:solidFill>
              <a:latin typeface="Nunito"/>
              <a:ea typeface="Nunito"/>
              <a:cs typeface="Nunito"/>
              <a:sym typeface="Nunito"/>
            </a:endParaRPr>
          </a:p>
        </p:txBody>
      </p:sp>
      <p:cxnSp>
        <p:nvCxnSpPr>
          <p:cNvPr id="327" name="Google Shape;327;p49"/>
          <p:cNvCxnSpPr>
            <a:stCxn id="324" idx="3"/>
            <a:endCxn id="325" idx="1"/>
          </p:cNvCxnSpPr>
          <p:nvPr/>
        </p:nvCxnSpPr>
        <p:spPr>
          <a:xfrm>
            <a:off x="3174425" y="2571750"/>
            <a:ext cx="384900" cy="0"/>
          </a:xfrm>
          <a:prstGeom prst="straightConnector1">
            <a:avLst/>
          </a:prstGeom>
          <a:noFill/>
          <a:ln cap="flat" cmpd="sng" w="28575">
            <a:solidFill>
              <a:schemeClr val="lt1"/>
            </a:solidFill>
            <a:prstDash val="solid"/>
            <a:round/>
            <a:headEnd len="med" w="med" type="none"/>
            <a:tailEnd len="med" w="med" type="triangle"/>
          </a:ln>
        </p:spPr>
      </p:cxnSp>
      <p:sp>
        <p:nvSpPr>
          <p:cNvPr id="328" name="Google Shape;328;p49"/>
          <p:cNvSpPr txBox="1"/>
          <p:nvPr/>
        </p:nvSpPr>
        <p:spPr>
          <a:xfrm>
            <a:off x="299950" y="175600"/>
            <a:ext cx="1829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Nunito"/>
                <a:ea typeface="Nunito"/>
                <a:cs typeface="Nunito"/>
                <a:sym typeface="Nunito"/>
              </a:rPr>
              <a:t>Setting up SIP</a:t>
            </a:r>
            <a:endParaRPr b="1" sz="1900">
              <a:solidFill>
                <a:schemeClr val="lt1"/>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332" name="Shape 332"/>
        <p:cNvGrpSpPr/>
        <p:nvPr/>
      </p:nvGrpSpPr>
      <p:grpSpPr>
        <a:xfrm>
          <a:off x="0" y="0"/>
          <a:ext cx="0" cy="0"/>
          <a:chOff x="0" y="0"/>
          <a:chExt cx="0" cy="0"/>
        </a:xfrm>
      </p:grpSpPr>
      <p:sp>
        <p:nvSpPr>
          <p:cNvPr id="333" name="Google Shape;333;p50"/>
          <p:cNvSpPr txBox="1"/>
          <p:nvPr/>
        </p:nvSpPr>
        <p:spPr>
          <a:xfrm>
            <a:off x="218500" y="426775"/>
            <a:ext cx="320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Nunito"/>
                <a:ea typeface="Nunito"/>
                <a:cs typeface="Nunito"/>
                <a:sym typeface="Nunito"/>
              </a:rPr>
              <a:t>Step 2 : Editing sip.conf</a:t>
            </a:r>
            <a:endParaRPr sz="1600">
              <a:solidFill>
                <a:schemeClr val="lt1"/>
              </a:solidFill>
              <a:latin typeface="Nunito"/>
              <a:ea typeface="Nunito"/>
              <a:cs typeface="Nunito"/>
              <a:sym typeface="Nunito"/>
            </a:endParaRPr>
          </a:p>
        </p:txBody>
      </p:sp>
      <p:pic>
        <p:nvPicPr>
          <p:cNvPr id="334" name="Google Shape;334;p50"/>
          <p:cNvPicPr preferRelativeResize="0"/>
          <p:nvPr/>
        </p:nvPicPr>
        <p:blipFill>
          <a:blip r:embed="rId3">
            <a:alphaModFix/>
          </a:blip>
          <a:stretch>
            <a:fillRect/>
          </a:stretch>
        </p:blipFill>
        <p:spPr>
          <a:xfrm>
            <a:off x="449875" y="903475"/>
            <a:ext cx="3394425" cy="572350"/>
          </a:xfrm>
          <a:prstGeom prst="rect">
            <a:avLst/>
          </a:prstGeom>
          <a:noFill/>
          <a:ln>
            <a:noFill/>
          </a:ln>
        </p:spPr>
      </p:pic>
      <p:pic>
        <p:nvPicPr>
          <p:cNvPr id="335" name="Google Shape;335;p50"/>
          <p:cNvPicPr preferRelativeResize="0"/>
          <p:nvPr/>
        </p:nvPicPr>
        <p:blipFill rotWithShape="1">
          <a:blip r:embed="rId4">
            <a:alphaModFix/>
          </a:blip>
          <a:srcRect b="3956" l="0" r="0" t="0"/>
          <a:stretch/>
        </p:blipFill>
        <p:spPr>
          <a:xfrm>
            <a:off x="4902125" y="125125"/>
            <a:ext cx="4172350" cy="4733601"/>
          </a:xfrm>
          <a:prstGeom prst="rect">
            <a:avLst/>
          </a:prstGeom>
          <a:noFill/>
          <a:ln>
            <a:noFill/>
          </a:ln>
        </p:spPr>
      </p:pic>
      <p:pic>
        <p:nvPicPr>
          <p:cNvPr id="336" name="Google Shape;336;p50"/>
          <p:cNvPicPr preferRelativeResize="0"/>
          <p:nvPr/>
        </p:nvPicPr>
        <p:blipFill>
          <a:blip r:embed="rId5">
            <a:alphaModFix/>
          </a:blip>
          <a:stretch>
            <a:fillRect/>
          </a:stretch>
        </p:blipFill>
        <p:spPr>
          <a:xfrm>
            <a:off x="688152" y="2820913"/>
            <a:ext cx="3394425" cy="495023"/>
          </a:xfrm>
          <a:prstGeom prst="rect">
            <a:avLst/>
          </a:prstGeom>
          <a:noFill/>
          <a:ln>
            <a:noFill/>
          </a:ln>
        </p:spPr>
      </p:pic>
      <p:pic>
        <p:nvPicPr>
          <p:cNvPr id="337" name="Google Shape;337;p50"/>
          <p:cNvPicPr preferRelativeResize="0"/>
          <p:nvPr/>
        </p:nvPicPr>
        <p:blipFill>
          <a:blip r:embed="rId6">
            <a:alphaModFix/>
          </a:blip>
          <a:stretch>
            <a:fillRect/>
          </a:stretch>
        </p:blipFill>
        <p:spPr>
          <a:xfrm>
            <a:off x="152325" y="3828650"/>
            <a:ext cx="4466075" cy="1087675"/>
          </a:xfrm>
          <a:prstGeom prst="rect">
            <a:avLst/>
          </a:prstGeom>
          <a:noFill/>
          <a:ln>
            <a:noFill/>
          </a:ln>
        </p:spPr>
      </p:pic>
      <p:sp>
        <p:nvSpPr>
          <p:cNvPr id="338" name="Google Shape;338;p50"/>
          <p:cNvSpPr txBox="1"/>
          <p:nvPr/>
        </p:nvSpPr>
        <p:spPr>
          <a:xfrm>
            <a:off x="93900" y="2356200"/>
            <a:ext cx="320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Nunito"/>
                <a:ea typeface="Nunito"/>
                <a:cs typeface="Nunito"/>
                <a:sym typeface="Nunito"/>
              </a:rPr>
              <a:t>Step 3 : Editing voicemail.conf</a:t>
            </a:r>
            <a:endParaRPr sz="1600">
              <a:solidFill>
                <a:schemeClr val="lt1"/>
              </a:solidFill>
              <a:latin typeface="Nunito"/>
              <a:ea typeface="Nunito"/>
              <a:cs typeface="Nunito"/>
              <a:sym typeface="Nunito"/>
            </a:endParaRPr>
          </a:p>
        </p:txBody>
      </p:sp>
      <p:cxnSp>
        <p:nvCxnSpPr>
          <p:cNvPr id="339" name="Google Shape;339;p50"/>
          <p:cNvCxnSpPr>
            <a:stCxn id="334" idx="3"/>
          </p:cNvCxnSpPr>
          <p:nvPr/>
        </p:nvCxnSpPr>
        <p:spPr>
          <a:xfrm>
            <a:off x="3844300" y="1189650"/>
            <a:ext cx="1045200" cy="1200"/>
          </a:xfrm>
          <a:prstGeom prst="straightConnector1">
            <a:avLst/>
          </a:prstGeom>
          <a:noFill/>
          <a:ln cap="flat" cmpd="sng" w="28575">
            <a:solidFill>
              <a:schemeClr val="lt1"/>
            </a:solidFill>
            <a:prstDash val="solid"/>
            <a:round/>
            <a:headEnd len="med" w="med" type="none"/>
            <a:tailEnd len="med" w="med" type="triangle"/>
          </a:ln>
        </p:spPr>
      </p:cxnSp>
      <p:cxnSp>
        <p:nvCxnSpPr>
          <p:cNvPr id="340" name="Google Shape;340;p50"/>
          <p:cNvCxnSpPr>
            <a:stCxn id="336" idx="2"/>
            <a:endCxn id="337" idx="0"/>
          </p:cNvCxnSpPr>
          <p:nvPr/>
        </p:nvCxnSpPr>
        <p:spPr>
          <a:xfrm>
            <a:off x="2385364" y="3315935"/>
            <a:ext cx="0" cy="512700"/>
          </a:xfrm>
          <a:prstGeom prst="straightConnector1">
            <a:avLst/>
          </a:prstGeom>
          <a:noFill/>
          <a:ln cap="flat" cmpd="sng" w="28575">
            <a:solidFill>
              <a:schemeClr val="lt1"/>
            </a:solidFill>
            <a:prstDash val="solid"/>
            <a:round/>
            <a:headEnd len="med" w="med" type="none"/>
            <a:tailEnd len="med" w="med" type="triangle"/>
          </a:ln>
        </p:spPr>
      </p:cxnSp>
      <p:sp>
        <p:nvSpPr>
          <p:cNvPr id="341" name="Google Shape;341;p50"/>
          <p:cNvSpPr txBox="1"/>
          <p:nvPr/>
        </p:nvSpPr>
        <p:spPr>
          <a:xfrm>
            <a:off x="49425" y="2305025"/>
            <a:ext cx="4671900" cy="2770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345" name="Shape 345"/>
        <p:cNvGrpSpPr/>
        <p:nvPr/>
      </p:nvGrpSpPr>
      <p:grpSpPr>
        <a:xfrm>
          <a:off x="0" y="0"/>
          <a:ext cx="0" cy="0"/>
          <a:chOff x="0" y="0"/>
          <a:chExt cx="0" cy="0"/>
        </a:xfrm>
      </p:grpSpPr>
      <p:pic>
        <p:nvPicPr>
          <p:cNvPr id="346" name="Google Shape;346;p51"/>
          <p:cNvPicPr preferRelativeResize="0"/>
          <p:nvPr/>
        </p:nvPicPr>
        <p:blipFill rotWithShape="1">
          <a:blip r:embed="rId3">
            <a:alphaModFix/>
          </a:blip>
          <a:srcRect b="1277" l="0" r="0" t="1945"/>
          <a:stretch/>
        </p:blipFill>
        <p:spPr>
          <a:xfrm>
            <a:off x="969425" y="516300"/>
            <a:ext cx="7205148" cy="4540750"/>
          </a:xfrm>
          <a:prstGeom prst="rect">
            <a:avLst/>
          </a:prstGeom>
          <a:noFill/>
          <a:ln>
            <a:noFill/>
          </a:ln>
        </p:spPr>
      </p:pic>
      <p:sp>
        <p:nvSpPr>
          <p:cNvPr id="347" name="Google Shape;347;p51"/>
          <p:cNvSpPr txBox="1"/>
          <p:nvPr/>
        </p:nvSpPr>
        <p:spPr>
          <a:xfrm>
            <a:off x="67825" y="85200"/>
            <a:ext cx="320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Nunito"/>
                <a:ea typeface="Nunito"/>
                <a:cs typeface="Nunito"/>
                <a:sym typeface="Nunito"/>
              </a:rPr>
              <a:t>Step 4 : Starting asterisk server</a:t>
            </a:r>
            <a:endParaRPr sz="1600">
              <a:solidFill>
                <a:schemeClr val="lt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982"/>
            </a:gs>
            <a:gs pos="100000">
              <a:srgbClr val="F58F09"/>
            </a:gs>
          </a:gsLst>
          <a:lin ang="5400012" scaled="0"/>
        </a:gra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150025"/>
            <a:ext cx="8520600" cy="50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latin typeface="Pacifico"/>
                <a:ea typeface="Pacifico"/>
                <a:cs typeface="Pacifico"/>
                <a:sym typeface="Pacifico"/>
              </a:rPr>
              <a:t>System Design:</a:t>
            </a:r>
            <a:r>
              <a:rPr b="1" lang="en" sz="3020">
                <a:latin typeface="Pacifico"/>
                <a:ea typeface="Pacifico"/>
                <a:cs typeface="Pacifico"/>
                <a:sym typeface="Pacifico"/>
              </a:rPr>
              <a:t> </a:t>
            </a:r>
            <a:endParaRPr b="1" sz="3020">
              <a:latin typeface="Pacifico"/>
              <a:ea typeface="Pacifico"/>
              <a:cs typeface="Pacifico"/>
              <a:sym typeface="Pacifico"/>
            </a:endParaRPr>
          </a:p>
        </p:txBody>
      </p:sp>
      <p:pic>
        <p:nvPicPr>
          <p:cNvPr id="79" name="Google Shape;79;p16"/>
          <p:cNvPicPr preferRelativeResize="0"/>
          <p:nvPr/>
        </p:nvPicPr>
        <p:blipFill>
          <a:blip r:embed="rId3">
            <a:alphaModFix/>
          </a:blip>
          <a:stretch>
            <a:fillRect/>
          </a:stretch>
        </p:blipFill>
        <p:spPr>
          <a:xfrm>
            <a:off x="852025" y="870400"/>
            <a:ext cx="7439956" cy="4184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351" name="Shape 351"/>
        <p:cNvGrpSpPr/>
        <p:nvPr/>
      </p:nvGrpSpPr>
      <p:grpSpPr>
        <a:xfrm>
          <a:off x="0" y="0"/>
          <a:ext cx="0" cy="0"/>
          <a:chOff x="0" y="0"/>
          <a:chExt cx="0" cy="0"/>
        </a:xfrm>
      </p:grpSpPr>
      <p:pic>
        <p:nvPicPr>
          <p:cNvPr id="352" name="Google Shape;352;p52"/>
          <p:cNvPicPr preferRelativeResize="0"/>
          <p:nvPr/>
        </p:nvPicPr>
        <p:blipFill>
          <a:blip r:embed="rId3">
            <a:alphaModFix/>
          </a:blip>
          <a:stretch>
            <a:fillRect/>
          </a:stretch>
        </p:blipFill>
        <p:spPr>
          <a:xfrm>
            <a:off x="408575" y="3002475"/>
            <a:ext cx="4148276" cy="1937125"/>
          </a:xfrm>
          <a:prstGeom prst="rect">
            <a:avLst/>
          </a:prstGeom>
          <a:noFill/>
          <a:ln>
            <a:noFill/>
          </a:ln>
        </p:spPr>
      </p:pic>
      <p:pic>
        <p:nvPicPr>
          <p:cNvPr id="353" name="Google Shape;353;p52"/>
          <p:cNvPicPr preferRelativeResize="0"/>
          <p:nvPr/>
        </p:nvPicPr>
        <p:blipFill>
          <a:blip r:embed="rId4">
            <a:alphaModFix/>
          </a:blip>
          <a:stretch>
            <a:fillRect/>
          </a:stretch>
        </p:blipFill>
        <p:spPr>
          <a:xfrm>
            <a:off x="229662" y="886262"/>
            <a:ext cx="4506112" cy="1937125"/>
          </a:xfrm>
          <a:prstGeom prst="rect">
            <a:avLst/>
          </a:prstGeom>
          <a:noFill/>
          <a:ln>
            <a:noFill/>
          </a:ln>
        </p:spPr>
      </p:pic>
      <p:sp>
        <p:nvSpPr>
          <p:cNvPr id="354" name="Google Shape;354;p52"/>
          <p:cNvSpPr txBox="1"/>
          <p:nvPr/>
        </p:nvSpPr>
        <p:spPr>
          <a:xfrm>
            <a:off x="58850" y="276075"/>
            <a:ext cx="519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Nunito"/>
                <a:ea typeface="Nunito"/>
                <a:cs typeface="Nunito"/>
                <a:sym typeface="Nunito"/>
              </a:rPr>
              <a:t>Step 5 : Integrating python file with asterisk and run it</a:t>
            </a:r>
            <a:endParaRPr sz="1600">
              <a:solidFill>
                <a:schemeClr val="lt1"/>
              </a:solidFill>
              <a:latin typeface="Nunito"/>
              <a:ea typeface="Nunito"/>
              <a:cs typeface="Nunito"/>
              <a:sym typeface="Nunito"/>
            </a:endParaRPr>
          </a:p>
        </p:txBody>
      </p:sp>
      <p:pic>
        <p:nvPicPr>
          <p:cNvPr id="355" name="Google Shape;355;p52"/>
          <p:cNvPicPr preferRelativeResize="0"/>
          <p:nvPr/>
        </p:nvPicPr>
        <p:blipFill>
          <a:blip r:embed="rId5">
            <a:alphaModFix/>
          </a:blip>
          <a:stretch>
            <a:fillRect/>
          </a:stretch>
        </p:blipFill>
        <p:spPr>
          <a:xfrm>
            <a:off x="5700037" y="169038"/>
            <a:ext cx="3078825" cy="3089300"/>
          </a:xfrm>
          <a:prstGeom prst="rect">
            <a:avLst/>
          </a:prstGeom>
          <a:noFill/>
          <a:ln>
            <a:noFill/>
          </a:ln>
        </p:spPr>
      </p:pic>
      <p:pic>
        <p:nvPicPr>
          <p:cNvPr id="356" name="Google Shape;356;p52"/>
          <p:cNvPicPr preferRelativeResize="0"/>
          <p:nvPr/>
        </p:nvPicPr>
        <p:blipFill>
          <a:blip r:embed="rId6">
            <a:alphaModFix/>
          </a:blip>
          <a:stretch>
            <a:fillRect/>
          </a:stretch>
        </p:blipFill>
        <p:spPr>
          <a:xfrm>
            <a:off x="5541138" y="3465825"/>
            <a:ext cx="3396601" cy="1473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360" name="Shape 360"/>
        <p:cNvGrpSpPr/>
        <p:nvPr/>
      </p:nvGrpSpPr>
      <p:grpSpPr>
        <a:xfrm>
          <a:off x="0" y="0"/>
          <a:ext cx="0" cy="0"/>
          <a:chOff x="0" y="0"/>
          <a:chExt cx="0" cy="0"/>
        </a:xfrm>
      </p:grpSpPr>
      <p:sp>
        <p:nvSpPr>
          <p:cNvPr id="361" name="Google Shape;361;p53"/>
          <p:cNvSpPr txBox="1"/>
          <p:nvPr/>
        </p:nvSpPr>
        <p:spPr>
          <a:xfrm>
            <a:off x="299950" y="175600"/>
            <a:ext cx="5928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Nunito"/>
                <a:ea typeface="Nunito"/>
                <a:cs typeface="Nunito"/>
                <a:sym typeface="Nunito"/>
              </a:rPr>
              <a:t>Python Speech Recognition and location tagging</a:t>
            </a:r>
            <a:endParaRPr b="1" sz="1900">
              <a:solidFill>
                <a:schemeClr val="lt1"/>
              </a:solidFill>
              <a:latin typeface="Nunito"/>
              <a:ea typeface="Nunito"/>
              <a:cs typeface="Nunito"/>
              <a:sym typeface="Nunito"/>
            </a:endParaRPr>
          </a:p>
        </p:txBody>
      </p:sp>
      <p:pic>
        <p:nvPicPr>
          <p:cNvPr id="362" name="Google Shape;362;p53"/>
          <p:cNvPicPr preferRelativeResize="0"/>
          <p:nvPr/>
        </p:nvPicPr>
        <p:blipFill>
          <a:blip r:embed="rId3">
            <a:alphaModFix/>
          </a:blip>
          <a:stretch>
            <a:fillRect/>
          </a:stretch>
        </p:blipFill>
        <p:spPr>
          <a:xfrm>
            <a:off x="88025" y="784050"/>
            <a:ext cx="4662274" cy="4313975"/>
          </a:xfrm>
          <a:prstGeom prst="rect">
            <a:avLst/>
          </a:prstGeom>
          <a:noFill/>
          <a:ln>
            <a:noFill/>
          </a:ln>
        </p:spPr>
      </p:pic>
      <p:pic>
        <p:nvPicPr>
          <p:cNvPr id="363" name="Google Shape;363;p53"/>
          <p:cNvPicPr preferRelativeResize="0"/>
          <p:nvPr/>
        </p:nvPicPr>
        <p:blipFill>
          <a:blip r:embed="rId4">
            <a:alphaModFix/>
          </a:blip>
          <a:stretch>
            <a:fillRect/>
          </a:stretch>
        </p:blipFill>
        <p:spPr>
          <a:xfrm>
            <a:off x="4840850" y="784050"/>
            <a:ext cx="4200450" cy="43139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367" name="Shape 367"/>
        <p:cNvGrpSpPr/>
        <p:nvPr/>
      </p:nvGrpSpPr>
      <p:grpSpPr>
        <a:xfrm>
          <a:off x="0" y="0"/>
          <a:ext cx="0" cy="0"/>
          <a:chOff x="0" y="0"/>
          <a:chExt cx="0" cy="0"/>
        </a:xfrm>
      </p:grpSpPr>
      <p:sp>
        <p:nvSpPr>
          <p:cNvPr id="368" name="Google Shape;368;p54"/>
          <p:cNvSpPr txBox="1"/>
          <p:nvPr>
            <p:ph type="title"/>
          </p:nvPr>
        </p:nvSpPr>
        <p:spPr>
          <a:xfrm>
            <a:off x="693450" y="778500"/>
            <a:ext cx="1155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chemeClr val="lt1"/>
                </a:solidFill>
                <a:latin typeface="Nunito"/>
                <a:ea typeface="Nunito"/>
                <a:cs typeface="Nunito"/>
                <a:sym typeface="Nunito"/>
              </a:rPr>
              <a:t>Output:</a:t>
            </a:r>
            <a:endParaRPr sz="1900">
              <a:solidFill>
                <a:schemeClr val="lt1"/>
              </a:solidFill>
              <a:latin typeface="Nunito"/>
              <a:ea typeface="Nunito"/>
              <a:cs typeface="Nunito"/>
              <a:sym typeface="Nunito"/>
            </a:endParaRPr>
          </a:p>
        </p:txBody>
      </p:sp>
      <p:pic>
        <p:nvPicPr>
          <p:cNvPr id="369" name="Google Shape;369;p54"/>
          <p:cNvPicPr preferRelativeResize="0"/>
          <p:nvPr/>
        </p:nvPicPr>
        <p:blipFill>
          <a:blip r:embed="rId3">
            <a:alphaModFix/>
          </a:blip>
          <a:stretch>
            <a:fillRect/>
          </a:stretch>
        </p:blipFill>
        <p:spPr>
          <a:xfrm>
            <a:off x="2360775" y="0"/>
            <a:ext cx="6440872" cy="5143499"/>
          </a:xfrm>
          <a:prstGeom prst="rect">
            <a:avLst/>
          </a:prstGeom>
          <a:noFill/>
          <a:ln>
            <a:noFill/>
          </a:ln>
        </p:spPr>
      </p:pic>
      <p:sp>
        <p:nvSpPr>
          <p:cNvPr id="370" name="Google Shape;370;p54"/>
          <p:cNvSpPr/>
          <p:nvPr/>
        </p:nvSpPr>
        <p:spPr>
          <a:xfrm>
            <a:off x="3264925" y="617700"/>
            <a:ext cx="572700" cy="16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4"/>
          <p:cNvSpPr/>
          <p:nvPr/>
        </p:nvSpPr>
        <p:spPr>
          <a:xfrm>
            <a:off x="3264925" y="944250"/>
            <a:ext cx="1667700" cy="16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4"/>
          <p:cNvSpPr/>
          <p:nvPr/>
        </p:nvSpPr>
        <p:spPr>
          <a:xfrm>
            <a:off x="2360775" y="4021775"/>
            <a:ext cx="2280300" cy="96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376" name="Shape 376"/>
        <p:cNvGrpSpPr/>
        <p:nvPr/>
      </p:nvGrpSpPr>
      <p:grpSpPr>
        <a:xfrm>
          <a:off x="0" y="0"/>
          <a:ext cx="0" cy="0"/>
          <a:chOff x="0" y="0"/>
          <a:chExt cx="0" cy="0"/>
        </a:xfrm>
      </p:grpSpPr>
      <p:sp>
        <p:nvSpPr>
          <p:cNvPr id="377" name="Google Shape;37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a:ea typeface="Comfortaa"/>
                <a:cs typeface="Comfortaa"/>
                <a:sym typeface="Comfortaa"/>
              </a:rPr>
              <a:t>Database: </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p:txBody>
      </p:sp>
      <p:sp>
        <p:nvSpPr>
          <p:cNvPr id="378" name="Google Shape;378;p55"/>
          <p:cNvSpPr txBox="1"/>
          <p:nvPr>
            <p:ph idx="1" type="body"/>
          </p:nvPr>
        </p:nvSpPr>
        <p:spPr>
          <a:xfrm>
            <a:off x="311700" y="1152475"/>
            <a:ext cx="43185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latin typeface="Comfortaa"/>
                <a:ea typeface="Comfortaa"/>
                <a:cs typeface="Comfortaa"/>
                <a:sym typeface="Comfortaa"/>
              </a:rPr>
              <a:t>As we will be using MongoDB more frequently, here are some basic/common operations that are used:</a:t>
            </a:r>
            <a:endParaRPr>
              <a:solidFill>
                <a:schemeClr val="dk1"/>
              </a:solidFill>
              <a:latin typeface="Comfortaa"/>
              <a:ea typeface="Comfortaa"/>
              <a:cs typeface="Comfortaa"/>
              <a:sym typeface="Comfortaa"/>
            </a:endParaRPr>
          </a:p>
          <a:p>
            <a:pPr indent="-317500" lvl="0" marL="457200" rtl="0" algn="l">
              <a:spcBef>
                <a:spcPts val="1200"/>
              </a:spcBef>
              <a:spcAft>
                <a:spcPts val="0"/>
              </a:spcAft>
              <a:buClr>
                <a:schemeClr val="dk1"/>
              </a:buClr>
              <a:buSzPts val="1400"/>
              <a:buChar char="❖"/>
            </a:pPr>
            <a:r>
              <a:rPr b="1" lang="en" sz="1400">
                <a:solidFill>
                  <a:schemeClr val="dk1"/>
                </a:solidFill>
                <a:latin typeface="Comfortaa"/>
                <a:ea typeface="Comfortaa"/>
                <a:cs typeface="Comfortaa"/>
                <a:sym typeface="Comfortaa"/>
              </a:rPr>
              <a:t>show dbs</a:t>
            </a:r>
            <a:r>
              <a:rPr lang="en" sz="1400">
                <a:solidFill>
                  <a:schemeClr val="dk1"/>
                </a:solidFill>
                <a:latin typeface="Comfortaa"/>
                <a:ea typeface="Comfortaa"/>
                <a:cs typeface="Comfortaa"/>
                <a:sym typeface="Comfortaa"/>
              </a:rPr>
              <a:t>: to know about about the present databases.</a:t>
            </a:r>
            <a:endParaRPr sz="1400">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Char char="❖"/>
            </a:pPr>
            <a:r>
              <a:rPr b="1" lang="en" sz="1400">
                <a:solidFill>
                  <a:schemeClr val="dk1"/>
                </a:solidFill>
                <a:latin typeface="Comfortaa"/>
                <a:ea typeface="Comfortaa"/>
                <a:cs typeface="Comfortaa"/>
                <a:sym typeface="Comfortaa"/>
              </a:rPr>
              <a:t>use </a:t>
            </a:r>
            <a:r>
              <a:rPr b="1" i="1" lang="en" sz="1400">
                <a:solidFill>
                  <a:schemeClr val="dk1"/>
                </a:solidFill>
                <a:latin typeface="Comfortaa"/>
                <a:ea typeface="Comfortaa"/>
                <a:cs typeface="Comfortaa"/>
                <a:sym typeface="Comfortaa"/>
              </a:rPr>
              <a:t>database_name</a:t>
            </a:r>
            <a:r>
              <a:rPr lang="en" sz="1400">
                <a:solidFill>
                  <a:schemeClr val="dk1"/>
                </a:solidFill>
                <a:latin typeface="Comfortaa"/>
                <a:ea typeface="Comfortaa"/>
                <a:cs typeface="Comfortaa"/>
                <a:sym typeface="Comfortaa"/>
              </a:rPr>
              <a:t>: to create a new database</a:t>
            </a:r>
            <a:endParaRPr sz="1400">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Char char="❖"/>
            </a:pPr>
            <a:r>
              <a:rPr b="1" lang="en" sz="1400">
                <a:solidFill>
                  <a:schemeClr val="dk1"/>
                </a:solidFill>
                <a:latin typeface="Comfortaa"/>
                <a:ea typeface="Comfortaa"/>
                <a:cs typeface="Comfortaa"/>
                <a:sym typeface="Comfortaa"/>
              </a:rPr>
              <a:t>db.createCollection(“</a:t>
            </a:r>
            <a:r>
              <a:rPr b="1" i="1" lang="en" sz="1400">
                <a:solidFill>
                  <a:schemeClr val="dk1"/>
                </a:solidFill>
                <a:latin typeface="Comfortaa"/>
                <a:ea typeface="Comfortaa"/>
                <a:cs typeface="Comfortaa"/>
                <a:sym typeface="Comfortaa"/>
              </a:rPr>
              <a:t>collection_name</a:t>
            </a:r>
            <a:r>
              <a:rPr b="1" lang="en" sz="1400">
                <a:solidFill>
                  <a:schemeClr val="dk1"/>
                </a:solidFill>
                <a:latin typeface="Comfortaa"/>
                <a:ea typeface="Comfortaa"/>
                <a:cs typeface="Comfortaa"/>
                <a:sym typeface="Comfortaa"/>
              </a:rPr>
              <a:t>”)</a:t>
            </a:r>
            <a:r>
              <a:rPr lang="en" sz="1400">
                <a:solidFill>
                  <a:schemeClr val="dk1"/>
                </a:solidFill>
                <a:latin typeface="Comfortaa"/>
                <a:ea typeface="Comfortaa"/>
                <a:cs typeface="Comfortaa"/>
                <a:sym typeface="Comfortaa"/>
              </a:rPr>
              <a:t>: to create a new collection.</a:t>
            </a:r>
            <a:endParaRPr sz="1400">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Char char="❖"/>
            </a:pPr>
            <a:r>
              <a:rPr b="1" lang="en" sz="1400">
                <a:solidFill>
                  <a:schemeClr val="dk1"/>
                </a:solidFill>
                <a:latin typeface="Comfortaa"/>
                <a:ea typeface="Comfortaa"/>
                <a:cs typeface="Comfortaa"/>
                <a:sym typeface="Comfortaa"/>
              </a:rPr>
              <a:t>use </a:t>
            </a:r>
            <a:r>
              <a:rPr b="1" i="1" lang="en" sz="1400">
                <a:solidFill>
                  <a:schemeClr val="dk1"/>
                </a:solidFill>
                <a:latin typeface="Comfortaa"/>
                <a:ea typeface="Comfortaa"/>
                <a:cs typeface="Comfortaa"/>
                <a:sym typeface="Comfortaa"/>
              </a:rPr>
              <a:t>collection_name</a:t>
            </a:r>
            <a:r>
              <a:rPr lang="en" sz="1400">
                <a:solidFill>
                  <a:schemeClr val="dk1"/>
                </a:solidFill>
                <a:latin typeface="Comfortaa"/>
                <a:ea typeface="Comfortaa"/>
                <a:cs typeface="Comfortaa"/>
                <a:sym typeface="Comfortaa"/>
              </a:rPr>
              <a:t>: to use the collection</a:t>
            </a:r>
            <a:endParaRPr sz="1400">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Char char="❖"/>
            </a:pPr>
            <a:r>
              <a:rPr b="1" lang="en" sz="1400">
                <a:solidFill>
                  <a:schemeClr val="dk1"/>
                </a:solidFill>
                <a:latin typeface="Comfortaa"/>
                <a:ea typeface="Comfortaa"/>
                <a:cs typeface="Comfortaa"/>
                <a:sym typeface="Comfortaa"/>
              </a:rPr>
              <a:t>db.</a:t>
            </a:r>
            <a:r>
              <a:rPr b="1" i="1" lang="en" sz="1400">
                <a:solidFill>
                  <a:schemeClr val="dk1"/>
                </a:solidFill>
                <a:latin typeface="Comfortaa"/>
                <a:ea typeface="Comfortaa"/>
                <a:cs typeface="Comfortaa"/>
                <a:sym typeface="Comfortaa"/>
              </a:rPr>
              <a:t>collection_name</a:t>
            </a:r>
            <a:r>
              <a:rPr b="1" lang="en" sz="1400">
                <a:solidFill>
                  <a:schemeClr val="dk1"/>
                </a:solidFill>
                <a:latin typeface="Comfortaa"/>
                <a:ea typeface="Comfortaa"/>
                <a:cs typeface="Comfortaa"/>
                <a:sym typeface="Comfortaa"/>
              </a:rPr>
              <a:t>.insert():</a:t>
            </a:r>
            <a:r>
              <a:rPr lang="en" sz="1400">
                <a:solidFill>
                  <a:schemeClr val="dk1"/>
                </a:solidFill>
                <a:latin typeface="Comfortaa"/>
                <a:ea typeface="Comfortaa"/>
                <a:cs typeface="Comfortaa"/>
                <a:sym typeface="Comfortaa"/>
              </a:rPr>
              <a:t> to insert one attribute and value.</a:t>
            </a:r>
            <a:endParaRPr sz="1400">
              <a:solidFill>
                <a:schemeClr val="dk1"/>
              </a:solidFill>
              <a:latin typeface="Comfortaa"/>
              <a:ea typeface="Comfortaa"/>
              <a:cs typeface="Comfortaa"/>
              <a:sym typeface="Comfortaa"/>
            </a:endParaRPr>
          </a:p>
        </p:txBody>
      </p:sp>
      <p:pic>
        <p:nvPicPr>
          <p:cNvPr id="379" name="Google Shape;379;p55"/>
          <p:cNvPicPr preferRelativeResize="0"/>
          <p:nvPr/>
        </p:nvPicPr>
        <p:blipFill rotWithShape="1">
          <a:blip r:embed="rId3">
            <a:alphaModFix/>
          </a:blip>
          <a:srcRect b="0" l="0" r="34409" t="0"/>
          <a:stretch/>
        </p:blipFill>
        <p:spPr>
          <a:xfrm>
            <a:off x="5003150" y="630075"/>
            <a:ext cx="3388850" cy="4140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383" name="Shape 383"/>
        <p:cNvGrpSpPr/>
        <p:nvPr/>
      </p:nvGrpSpPr>
      <p:grpSpPr>
        <a:xfrm>
          <a:off x="0" y="0"/>
          <a:ext cx="0" cy="0"/>
          <a:chOff x="0" y="0"/>
          <a:chExt cx="0" cy="0"/>
        </a:xfrm>
      </p:grpSpPr>
      <p:sp>
        <p:nvSpPr>
          <p:cNvPr id="384" name="Google Shape;384;p56"/>
          <p:cNvSpPr txBox="1"/>
          <p:nvPr>
            <p:ph idx="1" type="body"/>
          </p:nvPr>
        </p:nvSpPr>
        <p:spPr>
          <a:xfrm>
            <a:off x="311700" y="445025"/>
            <a:ext cx="3543600" cy="4123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a:solidFill>
                  <a:schemeClr val="dk1"/>
                </a:solidFill>
                <a:latin typeface="Comfortaa"/>
                <a:ea typeface="Comfortaa"/>
                <a:cs typeface="Comfortaa"/>
                <a:sym typeface="Comfortaa"/>
              </a:rPr>
              <a:t>db.</a:t>
            </a:r>
            <a:r>
              <a:rPr b="1" i="1" lang="en" sz="1400">
                <a:solidFill>
                  <a:schemeClr val="dk1"/>
                </a:solidFill>
                <a:latin typeface="Comfortaa"/>
                <a:ea typeface="Comfortaa"/>
                <a:cs typeface="Comfortaa"/>
                <a:sym typeface="Comfortaa"/>
              </a:rPr>
              <a:t>collection_name</a:t>
            </a:r>
            <a:r>
              <a:rPr b="1" lang="en" sz="1400">
                <a:solidFill>
                  <a:schemeClr val="dk1"/>
                </a:solidFill>
                <a:latin typeface="Comfortaa"/>
                <a:ea typeface="Comfortaa"/>
                <a:cs typeface="Comfortaa"/>
                <a:sym typeface="Comfortaa"/>
              </a:rPr>
              <a:t>.</a:t>
            </a:r>
            <a:r>
              <a:rPr b="1" lang="en" sz="1400">
                <a:solidFill>
                  <a:schemeClr val="dk1"/>
                </a:solidFill>
                <a:latin typeface="Comfortaa"/>
                <a:ea typeface="Comfortaa"/>
                <a:cs typeface="Comfortaa"/>
                <a:sym typeface="Comfortaa"/>
              </a:rPr>
              <a:t>f</a:t>
            </a:r>
            <a:r>
              <a:rPr b="1" lang="en" sz="1400">
                <a:solidFill>
                  <a:schemeClr val="dk1"/>
                </a:solidFill>
                <a:latin typeface="Comfortaa"/>
                <a:ea typeface="Comfortaa"/>
                <a:cs typeface="Comfortaa"/>
                <a:sym typeface="Comfortaa"/>
              </a:rPr>
              <a:t>ind()</a:t>
            </a:r>
            <a:r>
              <a:rPr lang="en" sz="1400">
                <a:solidFill>
                  <a:schemeClr val="dk1"/>
                </a:solidFill>
                <a:latin typeface="Comfortaa"/>
                <a:ea typeface="Comfortaa"/>
                <a:cs typeface="Comfortaa"/>
                <a:sym typeface="Comfortaa"/>
              </a:rPr>
              <a:t>: to display the </a:t>
            </a:r>
            <a:r>
              <a:rPr lang="en" sz="1400">
                <a:solidFill>
                  <a:schemeClr val="dk1"/>
                </a:solidFill>
                <a:latin typeface="Comfortaa"/>
                <a:ea typeface="Comfortaa"/>
                <a:cs typeface="Comfortaa"/>
                <a:sym typeface="Comfortaa"/>
              </a:rPr>
              <a:t>complete</a:t>
            </a:r>
            <a:r>
              <a:rPr lang="en" sz="1400">
                <a:solidFill>
                  <a:schemeClr val="dk1"/>
                </a:solidFill>
                <a:latin typeface="Comfortaa"/>
                <a:ea typeface="Comfortaa"/>
                <a:cs typeface="Comfortaa"/>
                <a:sym typeface="Comfortaa"/>
              </a:rPr>
              <a:t> status of the database. We can even find a particular key-value pair by passing suitable condition in the </a:t>
            </a:r>
            <a:r>
              <a:rPr lang="en" sz="1400">
                <a:solidFill>
                  <a:schemeClr val="dk1"/>
                </a:solidFill>
                <a:latin typeface="Comfortaa"/>
                <a:ea typeface="Comfortaa"/>
                <a:cs typeface="Comfortaa"/>
                <a:sym typeface="Comfortaa"/>
              </a:rPr>
              <a:t>argument</a:t>
            </a:r>
            <a:r>
              <a:rPr lang="en" sz="1400">
                <a:solidFill>
                  <a:schemeClr val="dk1"/>
                </a:solidFill>
                <a:latin typeface="Comfortaa"/>
                <a:ea typeface="Comfortaa"/>
                <a:cs typeface="Comfortaa"/>
                <a:sym typeface="Comfortaa"/>
              </a:rPr>
              <a:t>.</a:t>
            </a:r>
            <a:endParaRPr sz="1400">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Char char="❖"/>
            </a:pPr>
            <a:r>
              <a:rPr b="1" lang="en" sz="1400">
                <a:solidFill>
                  <a:schemeClr val="dk1"/>
                </a:solidFill>
                <a:latin typeface="Comfortaa"/>
                <a:ea typeface="Comfortaa"/>
                <a:cs typeface="Comfortaa"/>
                <a:sym typeface="Comfortaa"/>
              </a:rPr>
              <a:t>db.</a:t>
            </a:r>
            <a:r>
              <a:rPr b="1" i="1" lang="en" sz="1400">
                <a:solidFill>
                  <a:schemeClr val="dk1"/>
                </a:solidFill>
                <a:latin typeface="Comfortaa"/>
                <a:ea typeface="Comfortaa"/>
                <a:cs typeface="Comfortaa"/>
                <a:sym typeface="Comfortaa"/>
              </a:rPr>
              <a:t>collection_name</a:t>
            </a:r>
            <a:r>
              <a:rPr b="1" lang="en" sz="1400">
                <a:solidFill>
                  <a:schemeClr val="dk1"/>
                </a:solidFill>
                <a:latin typeface="Comfortaa"/>
                <a:ea typeface="Comfortaa"/>
                <a:cs typeface="Comfortaa"/>
                <a:sym typeface="Comfortaa"/>
              </a:rPr>
              <a:t>.</a:t>
            </a:r>
            <a:r>
              <a:rPr b="1" lang="en" sz="1400">
                <a:solidFill>
                  <a:schemeClr val="dk1"/>
                </a:solidFill>
                <a:latin typeface="Comfortaa"/>
                <a:ea typeface="Comfortaa"/>
                <a:cs typeface="Comfortaa"/>
                <a:sym typeface="Comfortaa"/>
              </a:rPr>
              <a:t>update()</a:t>
            </a:r>
            <a:r>
              <a:rPr lang="en" sz="1400">
                <a:solidFill>
                  <a:schemeClr val="dk1"/>
                </a:solidFill>
                <a:latin typeface="Comfortaa"/>
                <a:ea typeface="Comfortaa"/>
                <a:cs typeface="Comfortaa"/>
                <a:sym typeface="Comfortaa"/>
              </a:rPr>
              <a:t>: can be used to correct/add a new attribute to a particular object. And if the attribute is not already present, we can add that by using “upsert” keyword.</a:t>
            </a:r>
            <a:endParaRPr sz="1400">
              <a:solidFill>
                <a:schemeClr val="dk1"/>
              </a:solidFill>
              <a:latin typeface="Comfortaa"/>
              <a:ea typeface="Comfortaa"/>
              <a:cs typeface="Comfortaa"/>
              <a:sym typeface="Comfortaa"/>
            </a:endParaRPr>
          </a:p>
        </p:txBody>
      </p:sp>
      <p:pic>
        <p:nvPicPr>
          <p:cNvPr id="385" name="Google Shape;385;p56"/>
          <p:cNvPicPr preferRelativeResize="0"/>
          <p:nvPr/>
        </p:nvPicPr>
        <p:blipFill>
          <a:blip r:embed="rId3">
            <a:alphaModFix/>
          </a:blip>
          <a:stretch>
            <a:fillRect/>
          </a:stretch>
        </p:blipFill>
        <p:spPr>
          <a:xfrm>
            <a:off x="4023325" y="532075"/>
            <a:ext cx="4968273" cy="41073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389" name="Shape 389"/>
        <p:cNvGrpSpPr/>
        <p:nvPr/>
      </p:nvGrpSpPr>
      <p:grpSpPr>
        <a:xfrm>
          <a:off x="0" y="0"/>
          <a:ext cx="0" cy="0"/>
          <a:chOff x="0" y="0"/>
          <a:chExt cx="0" cy="0"/>
        </a:xfrm>
      </p:grpSpPr>
      <p:sp>
        <p:nvSpPr>
          <p:cNvPr id="390" name="Google Shape;39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1" name="Google Shape;391;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2" name="Google Shape;392;p57"/>
          <p:cNvPicPr preferRelativeResize="0"/>
          <p:nvPr/>
        </p:nvPicPr>
        <p:blipFill>
          <a:blip r:embed="rId3">
            <a:alphaModFix/>
          </a:blip>
          <a:stretch>
            <a:fillRect/>
          </a:stretch>
        </p:blipFill>
        <p:spPr>
          <a:xfrm>
            <a:off x="242725" y="338675"/>
            <a:ext cx="8589574" cy="582850"/>
          </a:xfrm>
          <a:prstGeom prst="rect">
            <a:avLst/>
          </a:prstGeom>
          <a:noFill/>
          <a:ln>
            <a:noFill/>
          </a:ln>
        </p:spPr>
      </p:pic>
      <p:pic>
        <p:nvPicPr>
          <p:cNvPr id="393" name="Google Shape;393;p57"/>
          <p:cNvPicPr preferRelativeResize="0"/>
          <p:nvPr/>
        </p:nvPicPr>
        <p:blipFill>
          <a:blip r:embed="rId4">
            <a:alphaModFix/>
          </a:blip>
          <a:stretch>
            <a:fillRect/>
          </a:stretch>
        </p:blipFill>
        <p:spPr>
          <a:xfrm>
            <a:off x="370850" y="1152475"/>
            <a:ext cx="7787800" cy="37556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397" name="Shape 397"/>
        <p:cNvGrpSpPr/>
        <p:nvPr/>
      </p:nvGrpSpPr>
      <p:grpSpPr>
        <a:xfrm>
          <a:off x="0" y="0"/>
          <a:ext cx="0" cy="0"/>
          <a:chOff x="0" y="0"/>
          <a:chExt cx="0" cy="0"/>
        </a:xfrm>
      </p:grpSpPr>
      <p:sp>
        <p:nvSpPr>
          <p:cNvPr id="398" name="Google Shape;398;p58"/>
          <p:cNvSpPr txBox="1"/>
          <p:nvPr>
            <p:ph type="title"/>
          </p:nvPr>
        </p:nvSpPr>
        <p:spPr>
          <a:xfrm>
            <a:off x="209000" y="9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a:ea typeface="Comfortaa"/>
                <a:cs typeface="Comfortaa"/>
                <a:sym typeface="Comfortaa"/>
              </a:rPr>
              <a:t>Geospatial Queries:</a:t>
            </a:r>
            <a:endParaRPr>
              <a:latin typeface="Comfortaa"/>
              <a:ea typeface="Comfortaa"/>
              <a:cs typeface="Comfortaa"/>
              <a:sym typeface="Comfortaa"/>
            </a:endParaRPr>
          </a:p>
          <a:p>
            <a:pPr indent="0" lvl="0" marL="0" rtl="0" algn="l">
              <a:spcBef>
                <a:spcPts val="0"/>
              </a:spcBef>
              <a:spcAft>
                <a:spcPts val="0"/>
              </a:spcAft>
              <a:buNone/>
            </a:pPr>
            <a:r>
              <a:t/>
            </a:r>
            <a:endParaRPr/>
          </a:p>
        </p:txBody>
      </p:sp>
      <p:sp>
        <p:nvSpPr>
          <p:cNvPr id="399" name="Google Shape;399;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0" name="Google Shape;400;p58"/>
          <p:cNvPicPr preferRelativeResize="0"/>
          <p:nvPr/>
        </p:nvPicPr>
        <p:blipFill>
          <a:blip r:embed="rId3">
            <a:alphaModFix/>
          </a:blip>
          <a:stretch>
            <a:fillRect/>
          </a:stretch>
        </p:blipFill>
        <p:spPr>
          <a:xfrm>
            <a:off x="44600" y="606975"/>
            <a:ext cx="9054799" cy="45074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404" name="Shape 404"/>
        <p:cNvGrpSpPr/>
        <p:nvPr/>
      </p:nvGrpSpPr>
      <p:grpSpPr>
        <a:xfrm>
          <a:off x="0" y="0"/>
          <a:ext cx="0" cy="0"/>
          <a:chOff x="0" y="0"/>
          <a:chExt cx="0" cy="0"/>
        </a:xfrm>
      </p:grpSpPr>
      <p:sp>
        <p:nvSpPr>
          <p:cNvPr id="405" name="Google Shape;40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6" name="Google Shape;406;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7" name="Google Shape;407;p59"/>
          <p:cNvPicPr preferRelativeResize="0"/>
          <p:nvPr/>
        </p:nvPicPr>
        <p:blipFill>
          <a:blip r:embed="rId3">
            <a:alphaModFix/>
          </a:blip>
          <a:stretch>
            <a:fillRect/>
          </a:stretch>
        </p:blipFill>
        <p:spPr>
          <a:xfrm>
            <a:off x="0" y="0"/>
            <a:ext cx="9144003" cy="5143499"/>
          </a:xfrm>
          <a:prstGeom prst="rect">
            <a:avLst/>
          </a:prstGeom>
          <a:noFill/>
          <a:ln>
            <a:noFill/>
          </a:ln>
        </p:spPr>
      </p:pic>
      <p:sp>
        <p:nvSpPr>
          <p:cNvPr id="408" name="Google Shape;408;p59"/>
          <p:cNvSpPr/>
          <p:nvPr/>
        </p:nvSpPr>
        <p:spPr>
          <a:xfrm>
            <a:off x="6814425" y="48825"/>
            <a:ext cx="1110900" cy="222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412" name="Shape 412"/>
        <p:cNvGrpSpPr/>
        <p:nvPr/>
      </p:nvGrpSpPr>
      <p:grpSpPr>
        <a:xfrm>
          <a:off x="0" y="0"/>
          <a:ext cx="0" cy="0"/>
          <a:chOff x="0" y="0"/>
          <a:chExt cx="0" cy="0"/>
        </a:xfrm>
      </p:grpSpPr>
      <p:sp>
        <p:nvSpPr>
          <p:cNvPr id="413" name="Google Shape;41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4" name="Google Shape;414;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5" name="Google Shape;415;p60"/>
          <p:cNvPicPr preferRelativeResize="0"/>
          <p:nvPr/>
        </p:nvPicPr>
        <p:blipFill>
          <a:blip r:embed="rId3">
            <a:alphaModFix/>
          </a:blip>
          <a:stretch>
            <a:fillRect/>
          </a:stretch>
        </p:blipFill>
        <p:spPr>
          <a:xfrm>
            <a:off x="3" y="0"/>
            <a:ext cx="3342643" cy="5143499"/>
          </a:xfrm>
          <a:prstGeom prst="rect">
            <a:avLst/>
          </a:prstGeom>
          <a:noFill/>
          <a:ln>
            <a:noFill/>
          </a:ln>
        </p:spPr>
      </p:pic>
      <p:pic>
        <p:nvPicPr>
          <p:cNvPr id="416" name="Google Shape;416;p60"/>
          <p:cNvPicPr preferRelativeResize="0"/>
          <p:nvPr/>
        </p:nvPicPr>
        <p:blipFill rotWithShape="1">
          <a:blip r:embed="rId4">
            <a:alphaModFix/>
          </a:blip>
          <a:srcRect b="0" l="0" r="18599" t="0"/>
          <a:stretch/>
        </p:blipFill>
        <p:spPr>
          <a:xfrm>
            <a:off x="3342650" y="0"/>
            <a:ext cx="5801351" cy="3950450"/>
          </a:xfrm>
          <a:prstGeom prst="rect">
            <a:avLst/>
          </a:prstGeom>
          <a:noFill/>
          <a:ln>
            <a:noFill/>
          </a:ln>
        </p:spPr>
      </p:pic>
      <p:pic>
        <p:nvPicPr>
          <p:cNvPr id="417" name="Google Shape;417;p60"/>
          <p:cNvPicPr preferRelativeResize="0"/>
          <p:nvPr/>
        </p:nvPicPr>
        <p:blipFill>
          <a:blip r:embed="rId5">
            <a:alphaModFix/>
          </a:blip>
          <a:stretch>
            <a:fillRect/>
          </a:stretch>
        </p:blipFill>
        <p:spPr>
          <a:xfrm>
            <a:off x="6678221" y="968700"/>
            <a:ext cx="120956" cy="269825"/>
          </a:xfrm>
          <a:prstGeom prst="rect">
            <a:avLst/>
          </a:prstGeom>
          <a:noFill/>
          <a:ln>
            <a:noFill/>
          </a:ln>
        </p:spPr>
      </p:pic>
      <p:sp>
        <p:nvSpPr>
          <p:cNvPr id="418" name="Google Shape;418;p60"/>
          <p:cNvSpPr txBox="1"/>
          <p:nvPr/>
        </p:nvSpPr>
        <p:spPr>
          <a:xfrm>
            <a:off x="3342650" y="3950450"/>
            <a:ext cx="260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Latitude: </a:t>
            </a:r>
            <a:r>
              <a:rPr lang="en">
                <a:solidFill>
                  <a:schemeClr val="dk1"/>
                </a:solidFill>
                <a:latin typeface="Montserrat"/>
                <a:ea typeface="Montserrat"/>
                <a:cs typeface="Montserrat"/>
                <a:sym typeface="Montserrat"/>
              </a:rPr>
              <a:t>12.913399,</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Longitude: </a:t>
            </a:r>
            <a:r>
              <a:rPr lang="en">
                <a:solidFill>
                  <a:schemeClr val="dk1"/>
                </a:solidFill>
                <a:latin typeface="Montserrat"/>
                <a:ea typeface="Montserrat"/>
                <a:cs typeface="Montserrat"/>
                <a:sym typeface="Montserrat"/>
              </a:rPr>
              <a:t>80.143457</a:t>
            </a:r>
            <a:endParaRPr>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422" name="Shape 422"/>
        <p:cNvGrpSpPr/>
        <p:nvPr/>
      </p:nvGrpSpPr>
      <p:grpSpPr>
        <a:xfrm>
          <a:off x="0" y="0"/>
          <a:ext cx="0" cy="0"/>
          <a:chOff x="0" y="0"/>
          <a:chExt cx="0" cy="0"/>
        </a:xfrm>
      </p:grpSpPr>
      <p:sp>
        <p:nvSpPr>
          <p:cNvPr id="423" name="Google Shape;42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24" name="Google Shape;424;p61"/>
          <p:cNvPicPr preferRelativeResize="0"/>
          <p:nvPr/>
        </p:nvPicPr>
        <p:blipFill>
          <a:blip r:embed="rId3">
            <a:alphaModFix/>
          </a:blip>
          <a:stretch>
            <a:fillRect/>
          </a:stretch>
        </p:blipFill>
        <p:spPr>
          <a:xfrm>
            <a:off x="0" y="0"/>
            <a:ext cx="9064852" cy="2063000"/>
          </a:xfrm>
          <a:prstGeom prst="rect">
            <a:avLst/>
          </a:prstGeom>
          <a:noFill/>
          <a:ln>
            <a:noFill/>
          </a:ln>
        </p:spPr>
      </p:pic>
      <p:pic>
        <p:nvPicPr>
          <p:cNvPr id="425" name="Google Shape;425;p61"/>
          <p:cNvPicPr preferRelativeResize="0"/>
          <p:nvPr/>
        </p:nvPicPr>
        <p:blipFill>
          <a:blip r:embed="rId4">
            <a:alphaModFix/>
          </a:blip>
          <a:stretch>
            <a:fillRect/>
          </a:stretch>
        </p:blipFill>
        <p:spPr>
          <a:xfrm>
            <a:off x="0" y="2448700"/>
            <a:ext cx="9144003" cy="194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D2E9"/>
            </a:gs>
            <a:gs pos="100000">
              <a:srgbClr val="045962"/>
            </a:gs>
          </a:gsLst>
          <a:path path="circle">
            <a:fillToRect b="50%" l="50%" r="50%" t="50%"/>
          </a:path>
          <a:tileRect/>
        </a:gradFill>
      </p:bgPr>
    </p:bg>
    <p:spTree>
      <p:nvGrpSpPr>
        <p:cNvPr id="83" name="Shape 83"/>
        <p:cNvGrpSpPr/>
        <p:nvPr/>
      </p:nvGrpSpPr>
      <p:grpSpPr>
        <a:xfrm>
          <a:off x="0" y="0"/>
          <a:ext cx="0" cy="0"/>
          <a:chOff x="0" y="0"/>
          <a:chExt cx="0" cy="0"/>
        </a:xfrm>
      </p:grpSpPr>
      <p:sp>
        <p:nvSpPr>
          <p:cNvPr id="84" name="Google Shape;84;p17"/>
          <p:cNvSpPr/>
          <p:nvPr/>
        </p:nvSpPr>
        <p:spPr>
          <a:xfrm>
            <a:off x="549925" y="1198350"/>
            <a:ext cx="2152800" cy="113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SPEECH TO TEXT</a:t>
            </a:r>
            <a:endParaRPr/>
          </a:p>
        </p:txBody>
      </p:sp>
      <p:sp>
        <p:nvSpPr>
          <p:cNvPr id="85" name="Google Shape;85;p17"/>
          <p:cNvSpPr/>
          <p:nvPr/>
        </p:nvSpPr>
        <p:spPr>
          <a:xfrm>
            <a:off x="3495600" y="1198350"/>
            <a:ext cx="2152800" cy="113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TRANSLATE THE TEXT LANGUAGE TO ENGLISH LANGUAGE</a:t>
            </a:r>
            <a:endParaRPr/>
          </a:p>
        </p:txBody>
      </p:sp>
      <p:sp>
        <p:nvSpPr>
          <p:cNvPr id="86" name="Google Shape;86;p17"/>
          <p:cNvSpPr/>
          <p:nvPr/>
        </p:nvSpPr>
        <p:spPr>
          <a:xfrm>
            <a:off x="6441275" y="1198350"/>
            <a:ext cx="2152800" cy="113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INFORMATION EXTRACTION</a:t>
            </a:r>
            <a:endParaRPr/>
          </a:p>
        </p:txBody>
      </p:sp>
      <p:sp>
        <p:nvSpPr>
          <p:cNvPr id="87" name="Google Shape;87;p17"/>
          <p:cNvSpPr/>
          <p:nvPr/>
        </p:nvSpPr>
        <p:spPr>
          <a:xfrm>
            <a:off x="549925" y="3125775"/>
            <a:ext cx="2152800" cy="113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TEXT TO SPEECH</a:t>
            </a:r>
            <a:endParaRPr/>
          </a:p>
        </p:txBody>
      </p:sp>
      <p:sp>
        <p:nvSpPr>
          <p:cNvPr id="88" name="Google Shape;88;p17"/>
          <p:cNvSpPr/>
          <p:nvPr/>
        </p:nvSpPr>
        <p:spPr>
          <a:xfrm>
            <a:off x="6441275" y="3125775"/>
            <a:ext cx="2152800" cy="113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ALGORITHM</a:t>
            </a:r>
            <a:endParaRPr/>
          </a:p>
        </p:txBody>
      </p:sp>
      <p:sp>
        <p:nvSpPr>
          <p:cNvPr id="89" name="Google Shape;89;p17"/>
          <p:cNvSpPr/>
          <p:nvPr/>
        </p:nvSpPr>
        <p:spPr>
          <a:xfrm>
            <a:off x="3495600" y="3125775"/>
            <a:ext cx="2152800" cy="1134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TRANSLATE THE ENGLISH TEXT LANGUAGE TO ORIGINAL LANGUAGE</a:t>
            </a:r>
            <a:endParaRPr/>
          </a:p>
        </p:txBody>
      </p:sp>
      <p:cxnSp>
        <p:nvCxnSpPr>
          <p:cNvPr id="90" name="Google Shape;90;p17"/>
          <p:cNvCxnSpPr>
            <a:stCxn id="84" idx="3"/>
            <a:endCxn id="85" idx="1"/>
          </p:cNvCxnSpPr>
          <p:nvPr/>
        </p:nvCxnSpPr>
        <p:spPr>
          <a:xfrm>
            <a:off x="2702725" y="1765800"/>
            <a:ext cx="792900" cy="0"/>
          </a:xfrm>
          <a:prstGeom prst="straightConnector1">
            <a:avLst/>
          </a:prstGeom>
          <a:noFill/>
          <a:ln cap="flat" cmpd="sng" w="9525">
            <a:solidFill>
              <a:srgbClr val="5B0F00"/>
            </a:solidFill>
            <a:prstDash val="solid"/>
            <a:round/>
            <a:headEnd len="med" w="med" type="none"/>
            <a:tailEnd len="med" w="med" type="triangle"/>
          </a:ln>
        </p:spPr>
      </p:cxnSp>
      <p:cxnSp>
        <p:nvCxnSpPr>
          <p:cNvPr id="91" name="Google Shape;91;p17"/>
          <p:cNvCxnSpPr>
            <a:stCxn id="85" idx="3"/>
            <a:endCxn id="86" idx="1"/>
          </p:cNvCxnSpPr>
          <p:nvPr/>
        </p:nvCxnSpPr>
        <p:spPr>
          <a:xfrm>
            <a:off x="5648400" y="1765800"/>
            <a:ext cx="792900" cy="0"/>
          </a:xfrm>
          <a:prstGeom prst="straightConnector1">
            <a:avLst/>
          </a:prstGeom>
          <a:noFill/>
          <a:ln cap="flat" cmpd="sng" w="9525">
            <a:solidFill>
              <a:srgbClr val="5B0F00"/>
            </a:solidFill>
            <a:prstDash val="solid"/>
            <a:round/>
            <a:headEnd len="med" w="med" type="none"/>
            <a:tailEnd len="med" w="med" type="triangle"/>
          </a:ln>
        </p:spPr>
      </p:cxnSp>
      <p:cxnSp>
        <p:nvCxnSpPr>
          <p:cNvPr id="92" name="Google Shape;92;p17"/>
          <p:cNvCxnSpPr>
            <a:stCxn id="86" idx="2"/>
            <a:endCxn id="88" idx="0"/>
          </p:cNvCxnSpPr>
          <p:nvPr/>
        </p:nvCxnSpPr>
        <p:spPr>
          <a:xfrm>
            <a:off x="7517675" y="2333250"/>
            <a:ext cx="0" cy="792600"/>
          </a:xfrm>
          <a:prstGeom prst="straightConnector1">
            <a:avLst/>
          </a:prstGeom>
          <a:noFill/>
          <a:ln cap="flat" cmpd="sng" w="9525">
            <a:solidFill>
              <a:srgbClr val="5B0F00"/>
            </a:solidFill>
            <a:prstDash val="solid"/>
            <a:round/>
            <a:headEnd len="med" w="med" type="none"/>
            <a:tailEnd len="med" w="med" type="triangle"/>
          </a:ln>
        </p:spPr>
      </p:cxnSp>
      <p:cxnSp>
        <p:nvCxnSpPr>
          <p:cNvPr id="93" name="Google Shape;93;p17"/>
          <p:cNvCxnSpPr>
            <a:stCxn id="88" idx="1"/>
            <a:endCxn id="89" idx="3"/>
          </p:cNvCxnSpPr>
          <p:nvPr/>
        </p:nvCxnSpPr>
        <p:spPr>
          <a:xfrm rot="10800000">
            <a:off x="5648375" y="3693225"/>
            <a:ext cx="792900" cy="0"/>
          </a:xfrm>
          <a:prstGeom prst="straightConnector1">
            <a:avLst/>
          </a:prstGeom>
          <a:noFill/>
          <a:ln cap="flat" cmpd="sng" w="9525">
            <a:solidFill>
              <a:srgbClr val="5B0F00"/>
            </a:solidFill>
            <a:prstDash val="solid"/>
            <a:round/>
            <a:headEnd len="med" w="med" type="none"/>
            <a:tailEnd len="med" w="med" type="triangle"/>
          </a:ln>
        </p:spPr>
      </p:cxnSp>
      <p:cxnSp>
        <p:nvCxnSpPr>
          <p:cNvPr id="94" name="Google Shape;94;p17"/>
          <p:cNvCxnSpPr>
            <a:stCxn id="89" idx="1"/>
            <a:endCxn id="87" idx="3"/>
          </p:cNvCxnSpPr>
          <p:nvPr/>
        </p:nvCxnSpPr>
        <p:spPr>
          <a:xfrm rot="10800000">
            <a:off x="2702700" y="3693225"/>
            <a:ext cx="792900" cy="0"/>
          </a:xfrm>
          <a:prstGeom prst="straightConnector1">
            <a:avLst/>
          </a:prstGeom>
          <a:noFill/>
          <a:ln cap="flat" cmpd="sng" w="9525">
            <a:solidFill>
              <a:srgbClr val="5B0F00"/>
            </a:solidFill>
            <a:prstDash val="solid"/>
            <a:round/>
            <a:headEnd len="med" w="med" type="none"/>
            <a:tailEnd len="med" w="med" type="triangle"/>
          </a:ln>
        </p:spPr>
      </p:cxnSp>
      <p:sp>
        <p:nvSpPr>
          <p:cNvPr id="95" name="Google Shape;95;p17"/>
          <p:cNvSpPr txBox="1"/>
          <p:nvPr/>
        </p:nvSpPr>
        <p:spPr>
          <a:xfrm>
            <a:off x="593875" y="296925"/>
            <a:ext cx="6775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latin typeface="Pacifico"/>
                <a:ea typeface="Pacifico"/>
                <a:cs typeface="Pacifico"/>
                <a:sym typeface="Pacifico"/>
              </a:rPr>
              <a:t>Language Processing</a:t>
            </a:r>
            <a:endParaRPr sz="2900">
              <a:latin typeface="Pacifico"/>
              <a:ea typeface="Pacifico"/>
              <a:cs typeface="Pacifico"/>
              <a:sym typeface="Pacific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429" name="Shape 429"/>
        <p:cNvGrpSpPr/>
        <p:nvPr/>
      </p:nvGrpSpPr>
      <p:grpSpPr>
        <a:xfrm>
          <a:off x="0" y="0"/>
          <a:ext cx="0" cy="0"/>
          <a:chOff x="0" y="0"/>
          <a:chExt cx="0" cy="0"/>
        </a:xfrm>
      </p:grpSpPr>
      <p:sp>
        <p:nvSpPr>
          <p:cNvPr id="430" name="Google Shape;430;p62"/>
          <p:cNvSpPr txBox="1"/>
          <p:nvPr>
            <p:ph type="title"/>
          </p:nvPr>
        </p:nvSpPr>
        <p:spPr>
          <a:xfrm>
            <a:off x="379400" y="2515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3020">
                <a:solidFill>
                  <a:srgbClr val="00FFFF"/>
                </a:solidFill>
                <a:latin typeface="Pacifico"/>
                <a:ea typeface="Pacifico"/>
                <a:cs typeface="Pacifico"/>
                <a:sym typeface="Pacifico"/>
              </a:rPr>
              <a:t>Implementation of the Connections: The API</a:t>
            </a:r>
            <a:endParaRPr b="1" sz="3020">
              <a:solidFill>
                <a:srgbClr val="00FFFF"/>
              </a:solidFill>
              <a:latin typeface="Pacifico"/>
              <a:ea typeface="Pacifico"/>
              <a:cs typeface="Pacifico"/>
              <a:sym typeface="Pacifico"/>
            </a:endParaRPr>
          </a:p>
        </p:txBody>
      </p:sp>
      <p:pic>
        <p:nvPicPr>
          <p:cNvPr id="431" name="Google Shape;431;p62"/>
          <p:cNvPicPr preferRelativeResize="0"/>
          <p:nvPr/>
        </p:nvPicPr>
        <p:blipFill rotWithShape="1">
          <a:blip r:embed="rId3">
            <a:alphaModFix/>
          </a:blip>
          <a:srcRect b="45097" l="0" r="0" t="0"/>
          <a:stretch/>
        </p:blipFill>
        <p:spPr>
          <a:xfrm>
            <a:off x="1202475" y="3421950"/>
            <a:ext cx="6739751" cy="1628676"/>
          </a:xfrm>
          <a:prstGeom prst="rect">
            <a:avLst/>
          </a:prstGeom>
          <a:noFill/>
          <a:ln>
            <a:noFill/>
          </a:ln>
        </p:spPr>
      </p:pic>
      <p:sp>
        <p:nvSpPr>
          <p:cNvPr id="432" name="Google Shape;432;p62"/>
          <p:cNvSpPr txBox="1"/>
          <p:nvPr>
            <p:ph idx="4294967295" type="body"/>
          </p:nvPr>
        </p:nvSpPr>
        <p:spPr>
          <a:xfrm>
            <a:off x="379400" y="824250"/>
            <a:ext cx="8385900" cy="97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chemeClr val="lt1"/>
                </a:solidFill>
                <a:latin typeface="Nunito"/>
                <a:ea typeface="Nunito"/>
                <a:cs typeface="Nunito"/>
                <a:sym typeface="Nunito"/>
              </a:rPr>
              <a:t>Here we are using FastAPI as it is a modern, python-based high-performance web framework used to create Rest APIs. Its key features are that is fast, up to 300% faster to code, fewer bugs, easy to use, and production-friendly.</a:t>
            </a:r>
            <a:endParaRPr sz="1400">
              <a:solidFill>
                <a:schemeClr val="lt1"/>
              </a:solidFill>
              <a:latin typeface="Nunito"/>
              <a:ea typeface="Nunito"/>
              <a:cs typeface="Nunito"/>
              <a:sym typeface="Nunito"/>
            </a:endParaRPr>
          </a:p>
        </p:txBody>
      </p:sp>
      <p:sp>
        <p:nvSpPr>
          <p:cNvPr id="433" name="Google Shape;433;p62"/>
          <p:cNvSpPr txBox="1"/>
          <p:nvPr>
            <p:ph type="title"/>
          </p:nvPr>
        </p:nvSpPr>
        <p:spPr>
          <a:xfrm>
            <a:off x="379400" y="2849250"/>
            <a:ext cx="86004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800">
                <a:solidFill>
                  <a:srgbClr val="00FF00"/>
                </a:solidFill>
                <a:latin typeface="Comic Sans MS"/>
                <a:ea typeface="Comic Sans MS"/>
                <a:cs typeface="Comic Sans MS"/>
                <a:sym typeface="Comic Sans MS"/>
              </a:rPr>
              <a:t>Step1: Importing the necessary modules and initiation of the function:</a:t>
            </a:r>
            <a:endParaRPr>
              <a:solidFill>
                <a:srgbClr val="00FF00"/>
              </a:solidFill>
              <a:latin typeface="Comic Sans MS"/>
              <a:ea typeface="Comic Sans MS"/>
              <a:cs typeface="Comic Sans MS"/>
              <a:sym typeface="Comic Sans MS"/>
            </a:endParaRPr>
          </a:p>
        </p:txBody>
      </p:sp>
      <p:sp>
        <p:nvSpPr>
          <p:cNvPr id="434" name="Google Shape;434;p62"/>
          <p:cNvSpPr txBox="1"/>
          <p:nvPr>
            <p:ph idx="4294967295" type="body"/>
          </p:nvPr>
        </p:nvSpPr>
        <p:spPr>
          <a:xfrm>
            <a:off x="379050" y="1575200"/>
            <a:ext cx="8385900" cy="1190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solidFill>
                  <a:schemeClr val="lt1"/>
                </a:solidFill>
                <a:latin typeface="Nunito"/>
                <a:ea typeface="Nunito"/>
                <a:cs typeface="Nunito"/>
                <a:sym typeface="Nunito"/>
              </a:rPr>
              <a:t>For installation we used: </a:t>
            </a:r>
            <a:endParaRPr sz="1400">
              <a:solidFill>
                <a:schemeClr val="lt1"/>
              </a:solidFill>
              <a:latin typeface="Nunito"/>
              <a:ea typeface="Nunito"/>
              <a:cs typeface="Nunito"/>
              <a:sym typeface="Nunito"/>
            </a:endParaRPr>
          </a:p>
          <a:p>
            <a:pPr indent="0" lvl="0" marL="0" rtl="0" algn="l">
              <a:spcBef>
                <a:spcPts val="1200"/>
              </a:spcBef>
              <a:spcAft>
                <a:spcPts val="0"/>
              </a:spcAft>
              <a:buNone/>
            </a:pPr>
            <a:r>
              <a:rPr lang="en" sz="1200">
                <a:solidFill>
                  <a:srgbClr val="292929"/>
                </a:solidFill>
                <a:highlight>
                  <a:srgbClr val="F2F2F2"/>
                </a:highlight>
                <a:latin typeface="Courier New"/>
                <a:ea typeface="Courier New"/>
                <a:cs typeface="Courier New"/>
                <a:sym typeface="Courier New"/>
              </a:rPr>
              <a:t>pip install fastapi</a:t>
            </a:r>
            <a:r>
              <a:rPr lang="en" sz="1200">
                <a:solidFill>
                  <a:schemeClr val="lt1"/>
                </a:solidFill>
                <a:latin typeface="Courier New"/>
                <a:ea typeface="Courier New"/>
                <a:cs typeface="Courier New"/>
                <a:sym typeface="Courier New"/>
              </a:rPr>
              <a:t>  : </a:t>
            </a:r>
            <a:r>
              <a:rPr lang="en" sz="1400">
                <a:solidFill>
                  <a:schemeClr val="lt1"/>
                </a:solidFill>
                <a:latin typeface="Nunito"/>
                <a:ea typeface="Nunito"/>
                <a:cs typeface="Nunito"/>
                <a:sym typeface="Nunito"/>
              </a:rPr>
              <a:t>Installation of the FASTAPI Library</a:t>
            </a:r>
            <a:r>
              <a:rPr lang="en" sz="1200">
                <a:solidFill>
                  <a:schemeClr val="lt1"/>
                </a:solidFill>
                <a:latin typeface="Courier New"/>
                <a:ea typeface="Courier New"/>
                <a:cs typeface="Courier New"/>
                <a:sym typeface="Courier New"/>
              </a:rPr>
              <a:t> </a:t>
            </a:r>
            <a:endParaRPr sz="1200">
              <a:solidFill>
                <a:schemeClr val="lt1"/>
              </a:solidFill>
              <a:latin typeface="Courier New"/>
              <a:ea typeface="Courier New"/>
              <a:cs typeface="Courier New"/>
              <a:sym typeface="Courier New"/>
            </a:endParaRPr>
          </a:p>
          <a:p>
            <a:pPr indent="0" lvl="0" marL="0" rtl="0" algn="l">
              <a:spcBef>
                <a:spcPts val="1200"/>
              </a:spcBef>
              <a:spcAft>
                <a:spcPts val="1200"/>
              </a:spcAft>
              <a:buNone/>
            </a:pPr>
            <a:r>
              <a:rPr lang="en" sz="1200">
                <a:solidFill>
                  <a:srgbClr val="292929"/>
                </a:solidFill>
                <a:highlight>
                  <a:srgbClr val="F2F2F2"/>
                </a:highlight>
                <a:latin typeface="Courier New"/>
                <a:ea typeface="Courier New"/>
                <a:cs typeface="Courier New"/>
                <a:sym typeface="Courier New"/>
              </a:rPr>
              <a:t> pip install uvicorn</a:t>
            </a:r>
            <a:r>
              <a:rPr lang="en" sz="1200">
                <a:solidFill>
                  <a:srgbClr val="292929"/>
                </a:solidFill>
                <a:latin typeface="Courier New"/>
                <a:ea typeface="Courier New"/>
                <a:cs typeface="Courier New"/>
                <a:sym typeface="Courier New"/>
              </a:rPr>
              <a:t>  </a:t>
            </a:r>
            <a:r>
              <a:rPr lang="en" sz="1200">
                <a:solidFill>
                  <a:schemeClr val="lt1"/>
                </a:solidFill>
                <a:latin typeface="Courier New"/>
                <a:ea typeface="Courier New"/>
                <a:cs typeface="Courier New"/>
                <a:sym typeface="Courier New"/>
              </a:rPr>
              <a:t>: </a:t>
            </a:r>
            <a:r>
              <a:rPr lang="en" sz="1400">
                <a:solidFill>
                  <a:schemeClr val="lt1"/>
                </a:solidFill>
                <a:latin typeface="Nunito"/>
                <a:ea typeface="Nunito"/>
                <a:cs typeface="Nunito"/>
                <a:sym typeface="Nunito"/>
              </a:rPr>
              <a:t>Installation of an ASGI server, for production.</a:t>
            </a:r>
            <a:endParaRPr sz="1400">
              <a:solidFill>
                <a:schemeClr val="lt1"/>
              </a:solidFill>
              <a:latin typeface="Nunito"/>
              <a:ea typeface="Nunito"/>
              <a:cs typeface="Nunito"/>
              <a:sym typeface="Nunito"/>
            </a:endParaRPr>
          </a:p>
        </p:txBody>
      </p:sp>
      <p:pic>
        <p:nvPicPr>
          <p:cNvPr id="435" name="Google Shape;435;p62"/>
          <p:cNvPicPr preferRelativeResize="0"/>
          <p:nvPr/>
        </p:nvPicPr>
        <p:blipFill>
          <a:blip r:embed="rId4">
            <a:alphaModFix/>
          </a:blip>
          <a:stretch>
            <a:fillRect/>
          </a:stretch>
        </p:blipFill>
        <p:spPr>
          <a:xfrm>
            <a:off x="6864064" y="1528048"/>
            <a:ext cx="2115736" cy="11900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439" name="Shape 439"/>
        <p:cNvGrpSpPr/>
        <p:nvPr/>
      </p:nvGrpSpPr>
      <p:grpSpPr>
        <a:xfrm>
          <a:off x="0" y="0"/>
          <a:ext cx="0" cy="0"/>
          <a:chOff x="0" y="0"/>
          <a:chExt cx="0" cy="0"/>
        </a:xfrm>
      </p:grpSpPr>
      <p:sp>
        <p:nvSpPr>
          <p:cNvPr id="440" name="Google Shape;440;p63"/>
          <p:cNvSpPr txBox="1"/>
          <p:nvPr>
            <p:ph type="title"/>
          </p:nvPr>
        </p:nvSpPr>
        <p:spPr>
          <a:xfrm>
            <a:off x="315100" y="42875"/>
            <a:ext cx="8600400" cy="53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800">
                <a:solidFill>
                  <a:srgbClr val="00FF00"/>
                </a:solidFill>
                <a:latin typeface="Comic Sans MS"/>
                <a:ea typeface="Comic Sans MS"/>
                <a:cs typeface="Comic Sans MS"/>
                <a:sym typeface="Comic Sans MS"/>
              </a:rPr>
              <a:t>Step 2: Making the Connection:</a:t>
            </a:r>
            <a:endParaRPr>
              <a:solidFill>
                <a:srgbClr val="00FF00"/>
              </a:solidFill>
              <a:latin typeface="Comic Sans MS"/>
              <a:ea typeface="Comic Sans MS"/>
              <a:cs typeface="Comic Sans MS"/>
              <a:sym typeface="Comic Sans MS"/>
            </a:endParaRPr>
          </a:p>
        </p:txBody>
      </p:sp>
      <p:sp>
        <p:nvSpPr>
          <p:cNvPr id="441" name="Google Shape;441;p63"/>
          <p:cNvSpPr txBox="1"/>
          <p:nvPr>
            <p:ph idx="4294967295" type="body"/>
          </p:nvPr>
        </p:nvSpPr>
        <p:spPr>
          <a:xfrm>
            <a:off x="164900" y="4177050"/>
            <a:ext cx="8839200" cy="97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chemeClr val="lt1"/>
                </a:solidFill>
                <a:latin typeface="Nunito"/>
                <a:ea typeface="Nunito"/>
                <a:cs typeface="Nunito"/>
                <a:sym typeface="Nunito"/>
              </a:rPr>
              <a:t>Here we import the necessary libraries and modules for the connection of API to the MongoDB database. Then we define a user variable with the inbuilt function APIRouter function call. Also we define 2 methods, the get and the post methods which which will be used to retrieve and enter user data respectively.</a:t>
            </a:r>
            <a:endParaRPr sz="1400">
              <a:solidFill>
                <a:schemeClr val="lt1"/>
              </a:solidFill>
              <a:latin typeface="Nunito"/>
              <a:ea typeface="Nunito"/>
              <a:cs typeface="Nunito"/>
              <a:sym typeface="Nunito"/>
            </a:endParaRPr>
          </a:p>
        </p:txBody>
      </p:sp>
      <p:pic>
        <p:nvPicPr>
          <p:cNvPr id="442" name="Google Shape;442;p63"/>
          <p:cNvPicPr preferRelativeResize="0"/>
          <p:nvPr/>
        </p:nvPicPr>
        <p:blipFill>
          <a:blip r:embed="rId3">
            <a:alphaModFix/>
          </a:blip>
          <a:stretch>
            <a:fillRect/>
          </a:stretch>
        </p:blipFill>
        <p:spPr>
          <a:xfrm>
            <a:off x="315100" y="731075"/>
            <a:ext cx="6135399" cy="3293575"/>
          </a:xfrm>
          <a:prstGeom prst="rect">
            <a:avLst/>
          </a:prstGeom>
          <a:noFill/>
          <a:ln>
            <a:noFill/>
          </a:ln>
        </p:spPr>
      </p:pic>
      <p:pic>
        <p:nvPicPr>
          <p:cNvPr id="443" name="Google Shape;443;p63"/>
          <p:cNvPicPr preferRelativeResize="0"/>
          <p:nvPr/>
        </p:nvPicPr>
        <p:blipFill>
          <a:blip r:embed="rId4">
            <a:alphaModFix/>
          </a:blip>
          <a:stretch>
            <a:fillRect/>
          </a:stretch>
        </p:blipFill>
        <p:spPr>
          <a:xfrm>
            <a:off x="6526799" y="1236275"/>
            <a:ext cx="2388701" cy="22831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447" name="Shape 447"/>
        <p:cNvGrpSpPr/>
        <p:nvPr/>
      </p:nvGrpSpPr>
      <p:grpSpPr>
        <a:xfrm>
          <a:off x="0" y="0"/>
          <a:ext cx="0" cy="0"/>
          <a:chOff x="0" y="0"/>
          <a:chExt cx="0" cy="0"/>
        </a:xfrm>
      </p:grpSpPr>
      <p:sp>
        <p:nvSpPr>
          <p:cNvPr id="448" name="Google Shape;448;p64"/>
          <p:cNvSpPr txBox="1"/>
          <p:nvPr>
            <p:ph type="title"/>
          </p:nvPr>
        </p:nvSpPr>
        <p:spPr>
          <a:xfrm>
            <a:off x="315100" y="42875"/>
            <a:ext cx="8600400" cy="53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800">
                <a:solidFill>
                  <a:srgbClr val="00FF00"/>
                </a:solidFill>
                <a:latin typeface="Comic Sans MS"/>
                <a:ea typeface="Comic Sans MS"/>
                <a:cs typeface="Comic Sans MS"/>
                <a:sym typeface="Comic Sans MS"/>
              </a:rPr>
              <a:t>Step 3: Defining the Base-Model:</a:t>
            </a:r>
            <a:endParaRPr>
              <a:solidFill>
                <a:srgbClr val="00FF00"/>
              </a:solidFill>
              <a:latin typeface="Comic Sans MS"/>
              <a:ea typeface="Comic Sans MS"/>
              <a:cs typeface="Comic Sans MS"/>
              <a:sym typeface="Comic Sans MS"/>
            </a:endParaRPr>
          </a:p>
        </p:txBody>
      </p:sp>
      <p:pic>
        <p:nvPicPr>
          <p:cNvPr id="449" name="Google Shape;449;p64"/>
          <p:cNvPicPr preferRelativeResize="0"/>
          <p:nvPr/>
        </p:nvPicPr>
        <p:blipFill rotWithShape="1">
          <a:blip r:embed="rId3">
            <a:alphaModFix/>
          </a:blip>
          <a:srcRect b="32641" l="0" r="0" t="0"/>
          <a:stretch/>
        </p:blipFill>
        <p:spPr>
          <a:xfrm>
            <a:off x="152400" y="572375"/>
            <a:ext cx="8839201" cy="1763625"/>
          </a:xfrm>
          <a:prstGeom prst="rect">
            <a:avLst/>
          </a:prstGeom>
          <a:noFill/>
          <a:ln>
            <a:noFill/>
          </a:ln>
        </p:spPr>
      </p:pic>
      <p:sp>
        <p:nvSpPr>
          <p:cNvPr id="450" name="Google Shape;450;p64"/>
          <p:cNvSpPr txBox="1"/>
          <p:nvPr>
            <p:ph idx="4294967295" type="body"/>
          </p:nvPr>
        </p:nvSpPr>
        <p:spPr>
          <a:xfrm>
            <a:off x="0" y="2336000"/>
            <a:ext cx="9004200" cy="8787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n" sz="1400">
                <a:solidFill>
                  <a:schemeClr val="lt1"/>
                </a:solidFill>
                <a:latin typeface="Nunito"/>
                <a:ea typeface="Nunito"/>
                <a:cs typeface="Nunito"/>
                <a:sym typeface="Nunito"/>
              </a:rPr>
              <a:t>Here we define the base model for the user. Firstly we import the BaseModel module from the pydantic library and then we define base-model as a name of person in type string, his/her email address and password all type string.</a:t>
            </a:r>
            <a:endParaRPr sz="1400">
              <a:solidFill>
                <a:schemeClr val="lt1"/>
              </a:solidFill>
              <a:latin typeface="Nunito"/>
              <a:ea typeface="Nunito"/>
              <a:cs typeface="Nunito"/>
              <a:sym typeface="Nunito"/>
            </a:endParaRPr>
          </a:p>
        </p:txBody>
      </p:sp>
      <p:pic>
        <p:nvPicPr>
          <p:cNvPr id="451" name="Google Shape;451;p64"/>
          <p:cNvPicPr preferRelativeResize="0"/>
          <p:nvPr/>
        </p:nvPicPr>
        <p:blipFill>
          <a:blip r:embed="rId4">
            <a:alphaModFix/>
          </a:blip>
          <a:stretch>
            <a:fillRect/>
          </a:stretch>
        </p:blipFill>
        <p:spPr>
          <a:xfrm>
            <a:off x="236525" y="3214700"/>
            <a:ext cx="6581000" cy="1843249"/>
          </a:xfrm>
          <a:prstGeom prst="rect">
            <a:avLst/>
          </a:prstGeom>
          <a:noFill/>
          <a:ln>
            <a:noFill/>
          </a:ln>
        </p:spPr>
      </p:pic>
      <p:pic>
        <p:nvPicPr>
          <p:cNvPr id="452" name="Google Shape;452;p64"/>
          <p:cNvPicPr preferRelativeResize="0"/>
          <p:nvPr/>
        </p:nvPicPr>
        <p:blipFill>
          <a:blip r:embed="rId5">
            <a:alphaModFix/>
          </a:blip>
          <a:stretch>
            <a:fillRect/>
          </a:stretch>
        </p:blipFill>
        <p:spPr>
          <a:xfrm>
            <a:off x="7103650" y="3254512"/>
            <a:ext cx="1900549" cy="17636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456" name="Shape 456"/>
        <p:cNvGrpSpPr/>
        <p:nvPr/>
      </p:nvGrpSpPr>
      <p:grpSpPr>
        <a:xfrm>
          <a:off x="0" y="0"/>
          <a:ext cx="0" cy="0"/>
          <a:chOff x="0" y="0"/>
          <a:chExt cx="0" cy="0"/>
        </a:xfrm>
      </p:grpSpPr>
      <p:sp>
        <p:nvSpPr>
          <p:cNvPr id="457" name="Google Shape;457;p65"/>
          <p:cNvSpPr txBox="1"/>
          <p:nvPr>
            <p:ph type="title"/>
          </p:nvPr>
        </p:nvSpPr>
        <p:spPr>
          <a:xfrm>
            <a:off x="315100" y="42875"/>
            <a:ext cx="8600400" cy="53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800">
                <a:solidFill>
                  <a:srgbClr val="00FF00"/>
                </a:solidFill>
                <a:latin typeface="Comic Sans MS"/>
                <a:ea typeface="Comic Sans MS"/>
                <a:cs typeface="Comic Sans MS"/>
                <a:sym typeface="Comic Sans MS"/>
              </a:rPr>
              <a:t>Step 4: Defining the user-entity and iterating through each:</a:t>
            </a:r>
            <a:endParaRPr>
              <a:solidFill>
                <a:srgbClr val="00FF00"/>
              </a:solidFill>
              <a:latin typeface="Comic Sans MS"/>
              <a:ea typeface="Comic Sans MS"/>
              <a:cs typeface="Comic Sans MS"/>
              <a:sym typeface="Comic Sans MS"/>
            </a:endParaRPr>
          </a:p>
        </p:txBody>
      </p:sp>
      <p:sp>
        <p:nvSpPr>
          <p:cNvPr id="458" name="Google Shape;458;p65"/>
          <p:cNvSpPr txBox="1"/>
          <p:nvPr>
            <p:ph idx="4294967295" type="body"/>
          </p:nvPr>
        </p:nvSpPr>
        <p:spPr>
          <a:xfrm>
            <a:off x="0" y="3993950"/>
            <a:ext cx="9144000" cy="11496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sz="1400">
                <a:solidFill>
                  <a:schemeClr val="lt1"/>
                </a:solidFill>
                <a:latin typeface="Nunito"/>
                <a:ea typeface="Nunito"/>
                <a:cs typeface="Nunito"/>
                <a:sym typeface="Nunito"/>
              </a:rPr>
              <a:t>Now we define the schema or the structure for the database in the MongoDB. The “id” field is by default given by Mongo to every document of the collection and we convert this item to string. We already have defined the storage type of each of other items in user model. </a:t>
            </a:r>
            <a:endParaRPr sz="1400">
              <a:solidFill>
                <a:schemeClr val="lt1"/>
              </a:solidFill>
              <a:latin typeface="Nunito"/>
              <a:ea typeface="Nunito"/>
              <a:cs typeface="Nunito"/>
              <a:sym typeface="Nunito"/>
            </a:endParaRPr>
          </a:p>
          <a:p>
            <a:pPr indent="0" lvl="0" marL="0" rtl="0" algn="just">
              <a:spcBef>
                <a:spcPts val="1200"/>
              </a:spcBef>
              <a:spcAft>
                <a:spcPts val="1200"/>
              </a:spcAft>
              <a:buNone/>
            </a:pPr>
            <a:r>
              <a:rPr lang="en" sz="1400">
                <a:solidFill>
                  <a:schemeClr val="lt1"/>
                </a:solidFill>
                <a:latin typeface="Nunito"/>
                <a:ea typeface="Nunito"/>
                <a:cs typeface="Nunito"/>
                <a:sym typeface="Nunito"/>
              </a:rPr>
              <a:t>Lastly we iterate through every item in the user entity and return it to the database. </a:t>
            </a:r>
            <a:endParaRPr sz="1400">
              <a:solidFill>
                <a:schemeClr val="lt1"/>
              </a:solidFill>
              <a:latin typeface="Nunito"/>
              <a:ea typeface="Nunito"/>
              <a:cs typeface="Nunito"/>
              <a:sym typeface="Nunito"/>
            </a:endParaRPr>
          </a:p>
        </p:txBody>
      </p:sp>
      <p:pic>
        <p:nvPicPr>
          <p:cNvPr id="459" name="Google Shape;459;p65"/>
          <p:cNvPicPr preferRelativeResize="0"/>
          <p:nvPr/>
        </p:nvPicPr>
        <p:blipFill>
          <a:blip r:embed="rId3">
            <a:alphaModFix/>
          </a:blip>
          <a:stretch>
            <a:fillRect/>
          </a:stretch>
        </p:blipFill>
        <p:spPr>
          <a:xfrm>
            <a:off x="392288" y="634650"/>
            <a:ext cx="5813323" cy="1832675"/>
          </a:xfrm>
          <a:prstGeom prst="rect">
            <a:avLst/>
          </a:prstGeom>
          <a:noFill/>
          <a:ln>
            <a:noFill/>
          </a:ln>
        </p:spPr>
      </p:pic>
      <p:pic>
        <p:nvPicPr>
          <p:cNvPr id="460" name="Google Shape;460;p65"/>
          <p:cNvPicPr preferRelativeResize="0"/>
          <p:nvPr/>
        </p:nvPicPr>
        <p:blipFill>
          <a:blip r:embed="rId4">
            <a:alphaModFix/>
          </a:blip>
          <a:stretch>
            <a:fillRect/>
          </a:stretch>
        </p:blipFill>
        <p:spPr>
          <a:xfrm>
            <a:off x="3082900" y="2571749"/>
            <a:ext cx="5832591" cy="1470650"/>
          </a:xfrm>
          <a:prstGeom prst="rect">
            <a:avLst/>
          </a:prstGeom>
          <a:noFill/>
          <a:ln>
            <a:noFill/>
          </a:ln>
        </p:spPr>
      </p:pic>
      <p:pic>
        <p:nvPicPr>
          <p:cNvPr id="461" name="Google Shape;461;p65"/>
          <p:cNvPicPr preferRelativeResize="0"/>
          <p:nvPr/>
        </p:nvPicPr>
        <p:blipFill>
          <a:blip r:embed="rId5">
            <a:alphaModFix/>
          </a:blip>
          <a:stretch>
            <a:fillRect/>
          </a:stretch>
        </p:blipFill>
        <p:spPr>
          <a:xfrm>
            <a:off x="567650" y="2821963"/>
            <a:ext cx="2044400" cy="970225"/>
          </a:xfrm>
          <a:prstGeom prst="rect">
            <a:avLst/>
          </a:prstGeom>
          <a:noFill/>
          <a:ln>
            <a:noFill/>
          </a:ln>
        </p:spPr>
      </p:pic>
      <p:pic>
        <p:nvPicPr>
          <p:cNvPr id="462" name="Google Shape;462;p65"/>
          <p:cNvPicPr preferRelativeResize="0"/>
          <p:nvPr/>
        </p:nvPicPr>
        <p:blipFill>
          <a:blip r:embed="rId6">
            <a:alphaModFix/>
          </a:blip>
          <a:stretch>
            <a:fillRect/>
          </a:stretch>
        </p:blipFill>
        <p:spPr>
          <a:xfrm>
            <a:off x="6562119" y="855603"/>
            <a:ext cx="2044401" cy="121980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466" name="Shape 466"/>
        <p:cNvGrpSpPr/>
        <p:nvPr/>
      </p:nvGrpSpPr>
      <p:grpSpPr>
        <a:xfrm>
          <a:off x="0" y="0"/>
          <a:ext cx="0" cy="0"/>
          <a:chOff x="0" y="0"/>
          <a:chExt cx="0" cy="0"/>
        </a:xfrm>
      </p:grpSpPr>
      <p:sp>
        <p:nvSpPr>
          <p:cNvPr id="467" name="Google Shape;467;p66"/>
          <p:cNvSpPr txBox="1"/>
          <p:nvPr>
            <p:ph type="title"/>
          </p:nvPr>
        </p:nvSpPr>
        <p:spPr>
          <a:xfrm>
            <a:off x="315100" y="42875"/>
            <a:ext cx="8600400" cy="53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800">
                <a:solidFill>
                  <a:srgbClr val="00FF00"/>
                </a:solidFill>
                <a:latin typeface="Comic Sans MS"/>
                <a:ea typeface="Comic Sans MS"/>
                <a:cs typeface="Comic Sans MS"/>
                <a:sym typeface="Comic Sans MS"/>
              </a:rPr>
              <a:t>Step 5: Analysis of the connection through output:</a:t>
            </a:r>
            <a:endParaRPr>
              <a:solidFill>
                <a:srgbClr val="00FF00"/>
              </a:solidFill>
              <a:latin typeface="Comic Sans MS"/>
              <a:ea typeface="Comic Sans MS"/>
              <a:cs typeface="Comic Sans MS"/>
              <a:sym typeface="Comic Sans MS"/>
            </a:endParaRPr>
          </a:p>
        </p:txBody>
      </p:sp>
      <p:sp>
        <p:nvSpPr>
          <p:cNvPr id="468" name="Google Shape;468;p66"/>
          <p:cNvSpPr txBox="1"/>
          <p:nvPr>
            <p:ph idx="4294967295" type="body"/>
          </p:nvPr>
        </p:nvSpPr>
        <p:spPr>
          <a:xfrm>
            <a:off x="152400" y="3483425"/>
            <a:ext cx="2783700" cy="1608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400">
                <a:solidFill>
                  <a:schemeClr val="lt1"/>
                </a:solidFill>
                <a:latin typeface="Nunito"/>
                <a:ea typeface="Nunito"/>
                <a:cs typeface="Nunito"/>
                <a:sym typeface="Nunito"/>
              </a:rPr>
              <a:t>We insert the data using the POST Button.</a:t>
            </a:r>
            <a:endParaRPr sz="1400">
              <a:solidFill>
                <a:schemeClr val="lt1"/>
              </a:solidFill>
              <a:latin typeface="Nunito"/>
              <a:ea typeface="Nunito"/>
              <a:cs typeface="Nunito"/>
              <a:sym typeface="Nunito"/>
            </a:endParaRPr>
          </a:p>
        </p:txBody>
      </p:sp>
      <p:pic>
        <p:nvPicPr>
          <p:cNvPr id="469" name="Google Shape;469;p66"/>
          <p:cNvPicPr preferRelativeResize="0"/>
          <p:nvPr/>
        </p:nvPicPr>
        <p:blipFill>
          <a:blip r:embed="rId3">
            <a:alphaModFix/>
          </a:blip>
          <a:stretch>
            <a:fillRect/>
          </a:stretch>
        </p:blipFill>
        <p:spPr>
          <a:xfrm>
            <a:off x="152400" y="578675"/>
            <a:ext cx="8839199" cy="2765957"/>
          </a:xfrm>
          <a:prstGeom prst="rect">
            <a:avLst/>
          </a:prstGeom>
          <a:noFill/>
          <a:ln>
            <a:noFill/>
          </a:ln>
        </p:spPr>
      </p:pic>
      <p:pic>
        <p:nvPicPr>
          <p:cNvPr id="470" name="Google Shape;470;p66"/>
          <p:cNvPicPr preferRelativeResize="0"/>
          <p:nvPr/>
        </p:nvPicPr>
        <p:blipFill>
          <a:blip r:embed="rId4">
            <a:alphaModFix/>
          </a:blip>
          <a:stretch>
            <a:fillRect/>
          </a:stretch>
        </p:blipFill>
        <p:spPr>
          <a:xfrm>
            <a:off x="2936094" y="3483400"/>
            <a:ext cx="3071799" cy="1607950"/>
          </a:xfrm>
          <a:prstGeom prst="rect">
            <a:avLst/>
          </a:prstGeom>
          <a:noFill/>
          <a:ln>
            <a:noFill/>
          </a:ln>
        </p:spPr>
      </p:pic>
      <p:sp>
        <p:nvSpPr>
          <p:cNvPr id="471" name="Google Shape;471;p66"/>
          <p:cNvSpPr txBox="1"/>
          <p:nvPr>
            <p:ph idx="4294967295" type="body"/>
          </p:nvPr>
        </p:nvSpPr>
        <p:spPr>
          <a:xfrm>
            <a:off x="6215075" y="3483375"/>
            <a:ext cx="2700300" cy="1608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400">
                <a:solidFill>
                  <a:schemeClr val="lt1"/>
                </a:solidFill>
                <a:latin typeface="Nunito"/>
                <a:ea typeface="Nunito"/>
                <a:cs typeface="Nunito"/>
                <a:sym typeface="Nunito"/>
              </a:rPr>
              <a:t>We get the following response from the FASTAPI, the server  and and the database in the MongoDB compass application.</a:t>
            </a:r>
            <a:endParaRPr sz="1400">
              <a:solidFill>
                <a:schemeClr val="lt1"/>
              </a:solidFill>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475" name="Shape 475"/>
        <p:cNvGrpSpPr/>
        <p:nvPr/>
      </p:nvGrpSpPr>
      <p:grpSpPr>
        <a:xfrm>
          <a:off x="0" y="0"/>
          <a:ext cx="0" cy="0"/>
          <a:chOff x="0" y="0"/>
          <a:chExt cx="0" cy="0"/>
        </a:xfrm>
      </p:grpSpPr>
      <p:pic>
        <p:nvPicPr>
          <p:cNvPr id="476" name="Google Shape;476;p67"/>
          <p:cNvPicPr preferRelativeResize="0"/>
          <p:nvPr/>
        </p:nvPicPr>
        <p:blipFill rotWithShape="1">
          <a:blip r:embed="rId3">
            <a:alphaModFix/>
          </a:blip>
          <a:srcRect b="1723" l="0" r="0" t="11681"/>
          <a:stretch/>
        </p:blipFill>
        <p:spPr>
          <a:xfrm>
            <a:off x="118977" y="152400"/>
            <a:ext cx="2535325" cy="3353975"/>
          </a:xfrm>
          <a:prstGeom prst="rect">
            <a:avLst/>
          </a:prstGeom>
          <a:noFill/>
          <a:ln>
            <a:noFill/>
          </a:ln>
        </p:spPr>
      </p:pic>
      <p:pic>
        <p:nvPicPr>
          <p:cNvPr id="477" name="Google Shape;477;p67"/>
          <p:cNvPicPr preferRelativeResize="0"/>
          <p:nvPr/>
        </p:nvPicPr>
        <p:blipFill>
          <a:blip r:embed="rId4">
            <a:alphaModFix/>
          </a:blip>
          <a:stretch>
            <a:fillRect/>
          </a:stretch>
        </p:blipFill>
        <p:spPr>
          <a:xfrm>
            <a:off x="4864950" y="152400"/>
            <a:ext cx="4212437" cy="4838699"/>
          </a:xfrm>
          <a:prstGeom prst="rect">
            <a:avLst/>
          </a:prstGeom>
          <a:noFill/>
          <a:ln>
            <a:noFill/>
          </a:ln>
        </p:spPr>
      </p:pic>
      <p:pic>
        <p:nvPicPr>
          <p:cNvPr id="478" name="Google Shape;478;p67"/>
          <p:cNvPicPr preferRelativeResize="0"/>
          <p:nvPr/>
        </p:nvPicPr>
        <p:blipFill>
          <a:blip r:embed="rId5">
            <a:alphaModFix/>
          </a:blip>
          <a:stretch>
            <a:fillRect/>
          </a:stretch>
        </p:blipFill>
        <p:spPr>
          <a:xfrm>
            <a:off x="64300" y="3713050"/>
            <a:ext cx="6445401" cy="1278050"/>
          </a:xfrm>
          <a:prstGeom prst="rect">
            <a:avLst/>
          </a:prstGeom>
          <a:noFill/>
          <a:ln>
            <a:noFill/>
          </a:ln>
        </p:spPr>
      </p:pic>
      <p:pic>
        <p:nvPicPr>
          <p:cNvPr id="479" name="Google Shape;479;p67"/>
          <p:cNvPicPr preferRelativeResize="0"/>
          <p:nvPr/>
        </p:nvPicPr>
        <p:blipFill>
          <a:blip r:embed="rId6">
            <a:alphaModFix/>
          </a:blip>
          <a:stretch>
            <a:fillRect/>
          </a:stretch>
        </p:blipFill>
        <p:spPr>
          <a:xfrm>
            <a:off x="1305075" y="780050"/>
            <a:ext cx="4793274" cy="2816775"/>
          </a:xfrm>
          <a:prstGeom prst="rect">
            <a:avLst/>
          </a:prstGeom>
          <a:noFill/>
          <a:ln>
            <a:noFill/>
          </a:ln>
        </p:spPr>
      </p:pic>
      <p:sp>
        <p:nvSpPr>
          <p:cNvPr id="480" name="Google Shape;480;p67"/>
          <p:cNvSpPr txBox="1"/>
          <p:nvPr/>
        </p:nvSpPr>
        <p:spPr>
          <a:xfrm>
            <a:off x="2732500" y="202125"/>
            <a:ext cx="49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Comic Sans MS"/>
                <a:ea typeface="Comic Sans MS"/>
                <a:cs typeface="Comic Sans MS"/>
                <a:sym typeface="Comic Sans MS"/>
              </a:rPr>
              <a:t>(1)</a:t>
            </a:r>
            <a:endParaRPr b="1" sz="1800">
              <a:solidFill>
                <a:schemeClr val="lt1"/>
              </a:solidFill>
              <a:latin typeface="Comic Sans MS"/>
              <a:ea typeface="Comic Sans MS"/>
              <a:cs typeface="Comic Sans MS"/>
              <a:sym typeface="Comic Sans MS"/>
            </a:endParaRPr>
          </a:p>
        </p:txBody>
      </p:sp>
      <p:sp>
        <p:nvSpPr>
          <p:cNvPr id="481" name="Google Shape;481;p67"/>
          <p:cNvSpPr txBox="1"/>
          <p:nvPr/>
        </p:nvSpPr>
        <p:spPr>
          <a:xfrm>
            <a:off x="4325550" y="258100"/>
            <a:ext cx="49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Comic Sans MS"/>
                <a:ea typeface="Comic Sans MS"/>
                <a:cs typeface="Comic Sans MS"/>
                <a:sym typeface="Comic Sans MS"/>
              </a:rPr>
              <a:t>(2)</a:t>
            </a:r>
            <a:endParaRPr b="1" sz="1800">
              <a:solidFill>
                <a:schemeClr val="lt1"/>
              </a:solidFill>
              <a:latin typeface="Comic Sans MS"/>
              <a:ea typeface="Comic Sans MS"/>
              <a:cs typeface="Comic Sans MS"/>
              <a:sym typeface="Comic Sans MS"/>
            </a:endParaRPr>
          </a:p>
        </p:txBody>
      </p:sp>
      <p:sp>
        <p:nvSpPr>
          <p:cNvPr id="482" name="Google Shape;482;p67"/>
          <p:cNvSpPr txBox="1"/>
          <p:nvPr/>
        </p:nvSpPr>
        <p:spPr>
          <a:xfrm>
            <a:off x="3401625" y="3251350"/>
            <a:ext cx="49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Comic Sans MS"/>
                <a:ea typeface="Comic Sans MS"/>
                <a:cs typeface="Comic Sans MS"/>
                <a:sym typeface="Comic Sans MS"/>
              </a:rPr>
              <a:t>(3)</a:t>
            </a:r>
            <a:endParaRPr b="1" sz="1800">
              <a:solidFill>
                <a:schemeClr val="lt1"/>
              </a:solidFill>
              <a:latin typeface="Comic Sans MS"/>
              <a:ea typeface="Comic Sans MS"/>
              <a:cs typeface="Comic Sans MS"/>
              <a:sym typeface="Comic Sans M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486" name="Shape 486"/>
        <p:cNvGrpSpPr/>
        <p:nvPr/>
      </p:nvGrpSpPr>
      <p:grpSpPr>
        <a:xfrm>
          <a:off x="0" y="0"/>
          <a:ext cx="0" cy="0"/>
          <a:chOff x="0" y="0"/>
          <a:chExt cx="0" cy="0"/>
        </a:xfrm>
      </p:grpSpPr>
      <p:pic>
        <p:nvPicPr>
          <p:cNvPr id="487" name="Google Shape;487;p68"/>
          <p:cNvPicPr preferRelativeResize="0"/>
          <p:nvPr/>
        </p:nvPicPr>
        <p:blipFill rotWithShape="1">
          <a:blip r:embed="rId3">
            <a:alphaModFix/>
          </a:blip>
          <a:srcRect b="5784" l="30719" r="36789" t="0"/>
          <a:stretch/>
        </p:blipFill>
        <p:spPr>
          <a:xfrm>
            <a:off x="5982513" y="292388"/>
            <a:ext cx="2794824" cy="4558726"/>
          </a:xfrm>
          <a:prstGeom prst="rect">
            <a:avLst/>
          </a:prstGeom>
          <a:noFill/>
          <a:ln>
            <a:noFill/>
          </a:ln>
        </p:spPr>
      </p:pic>
      <p:sp>
        <p:nvSpPr>
          <p:cNvPr id="488" name="Google Shape;488;p68"/>
          <p:cNvSpPr txBox="1"/>
          <p:nvPr/>
        </p:nvSpPr>
        <p:spPr>
          <a:xfrm>
            <a:off x="3610350" y="1995613"/>
            <a:ext cx="1923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FFDE00"/>
                </a:solidFill>
                <a:latin typeface="Comic Sans MS"/>
                <a:ea typeface="Comic Sans MS"/>
                <a:cs typeface="Comic Sans MS"/>
                <a:sym typeface="Comic Sans MS"/>
              </a:rPr>
              <a:t>Hunger</a:t>
            </a:r>
            <a:r>
              <a:rPr b="1" lang="en" sz="2500">
                <a:solidFill>
                  <a:srgbClr val="FFFF00"/>
                </a:solidFill>
                <a:latin typeface="Comic Sans MS"/>
                <a:ea typeface="Comic Sans MS"/>
                <a:cs typeface="Comic Sans MS"/>
                <a:sym typeface="Comic Sans MS"/>
              </a:rPr>
              <a:t> </a:t>
            </a:r>
            <a:endParaRPr b="1" sz="2500">
              <a:solidFill>
                <a:srgbClr val="FFFF00"/>
              </a:solidFill>
              <a:latin typeface="Comic Sans MS"/>
              <a:ea typeface="Comic Sans MS"/>
              <a:cs typeface="Comic Sans MS"/>
              <a:sym typeface="Comic Sans MS"/>
            </a:endParaRPr>
          </a:p>
          <a:p>
            <a:pPr indent="0" lvl="0" marL="0" rtl="0" algn="l">
              <a:spcBef>
                <a:spcPts val="0"/>
              </a:spcBef>
              <a:spcAft>
                <a:spcPts val="0"/>
              </a:spcAft>
              <a:buNone/>
            </a:pPr>
            <a:r>
              <a:rPr lang="en" sz="2500">
                <a:solidFill>
                  <a:srgbClr val="F3F3F3"/>
                </a:solidFill>
                <a:latin typeface="Comic Sans MS"/>
                <a:ea typeface="Comic Sans MS"/>
                <a:cs typeface="Comic Sans MS"/>
                <a:sym typeface="Comic Sans MS"/>
              </a:rPr>
              <a:t>An android based application</a:t>
            </a:r>
            <a:endParaRPr sz="2500">
              <a:solidFill>
                <a:srgbClr val="F3F3F3"/>
              </a:solidFill>
              <a:latin typeface="Comic Sans MS"/>
              <a:ea typeface="Comic Sans MS"/>
              <a:cs typeface="Comic Sans MS"/>
              <a:sym typeface="Comic Sans MS"/>
            </a:endParaRPr>
          </a:p>
        </p:txBody>
      </p:sp>
      <p:pic>
        <p:nvPicPr>
          <p:cNvPr id="489" name="Google Shape;489;p68"/>
          <p:cNvPicPr preferRelativeResize="0"/>
          <p:nvPr/>
        </p:nvPicPr>
        <p:blipFill>
          <a:blip r:embed="rId4">
            <a:alphaModFix/>
          </a:blip>
          <a:stretch>
            <a:fillRect/>
          </a:stretch>
        </p:blipFill>
        <p:spPr>
          <a:xfrm>
            <a:off x="762013" y="2286025"/>
            <a:ext cx="1523982" cy="1143000"/>
          </a:xfrm>
          <a:prstGeom prst="rect">
            <a:avLst/>
          </a:prstGeom>
          <a:noFill/>
          <a:ln>
            <a:noFill/>
          </a:ln>
        </p:spPr>
      </p:pic>
      <p:pic>
        <p:nvPicPr>
          <p:cNvPr id="490" name="Google Shape;490;p68"/>
          <p:cNvPicPr preferRelativeResize="0"/>
          <p:nvPr/>
        </p:nvPicPr>
        <p:blipFill>
          <a:blip r:embed="rId5">
            <a:alphaModFix/>
          </a:blip>
          <a:stretch>
            <a:fillRect/>
          </a:stretch>
        </p:blipFill>
        <p:spPr>
          <a:xfrm>
            <a:off x="0" y="3428988"/>
            <a:ext cx="3048000" cy="1714500"/>
          </a:xfrm>
          <a:prstGeom prst="rect">
            <a:avLst/>
          </a:prstGeom>
          <a:noFill/>
          <a:ln>
            <a:noFill/>
          </a:ln>
        </p:spPr>
      </p:pic>
      <p:pic>
        <p:nvPicPr>
          <p:cNvPr id="491" name="Google Shape;491;p68"/>
          <p:cNvPicPr preferRelativeResize="0"/>
          <p:nvPr/>
        </p:nvPicPr>
        <p:blipFill>
          <a:blip r:embed="rId6">
            <a:alphaModFix/>
          </a:blip>
          <a:stretch>
            <a:fillRect/>
          </a:stretch>
        </p:blipFill>
        <p:spPr>
          <a:xfrm>
            <a:off x="0" y="0"/>
            <a:ext cx="3048000" cy="228599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495" name="Shape 495"/>
        <p:cNvGrpSpPr/>
        <p:nvPr/>
      </p:nvGrpSpPr>
      <p:grpSpPr>
        <a:xfrm>
          <a:off x="0" y="0"/>
          <a:ext cx="0" cy="0"/>
          <a:chOff x="0" y="0"/>
          <a:chExt cx="0" cy="0"/>
        </a:xfrm>
      </p:grpSpPr>
      <p:pic>
        <p:nvPicPr>
          <p:cNvPr id="496" name="Google Shape;496;p69"/>
          <p:cNvPicPr preferRelativeResize="0"/>
          <p:nvPr/>
        </p:nvPicPr>
        <p:blipFill rotWithShape="1">
          <a:blip r:embed="rId3">
            <a:alphaModFix/>
          </a:blip>
          <a:srcRect b="5855" l="30995" r="36717" t="0"/>
          <a:stretch/>
        </p:blipFill>
        <p:spPr>
          <a:xfrm>
            <a:off x="5970400" y="150575"/>
            <a:ext cx="2952250" cy="4842326"/>
          </a:xfrm>
          <a:prstGeom prst="rect">
            <a:avLst/>
          </a:prstGeom>
          <a:noFill/>
          <a:ln>
            <a:noFill/>
          </a:ln>
        </p:spPr>
      </p:pic>
      <p:pic>
        <p:nvPicPr>
          <p:cNvPr id="497" name="Google Shape;497;p69"/>
          <p:cNvPicPr preferRelativeResize="0"/>
          <p:nvPr/>
        </p:nvPicPr>
        <p:blipFill rotWithShape="1">
          <a:blip r:embed="rId4">
            <a:alphaModFix/>
          </a:blip>
          <a:srcRect b="8122" l="0" r="25611" t="0"/>
          <a:stretch/>
        </p:blipFill>
        <p:spPr>
          <a:xfrm>
            <a:off x="127175" y="884488"/>
            <a:ext cx="5426400" cy="3770199"/>
          </a:xfrm>
          <a:prstGeom prst="rect">
            <a:avLst/>
          </a:prstGeom>
          <a:noFill/>
          <a:ln>
            <a:noFill/>
          </a:ln>
        </p:spPr>
      </p:pic>
      <p:sp>
        <p:nvSpPr>
          <p:cNvPr id="498" name="Google Shape;498;p69"/>
          <p:cNvSpPr txBox="1"/>
          <p:nvPr/>
        </p:nvSpPr>
        <p:spPr>
          <a:xfrm>
            <a:off x="537125" y="315100"/>
            <a:ext cx="4606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00FFFF"/>
                </a:solidFill>
                <a:latin typeface="Comic Sans MS"/>
                <a:ea typeface="Comic Sans MS"/>
                <a:cs typeface="Comic Sans MS"/>
                <a:sym typeface="Comic Sans MS"/>
              </a:rPr>
              <a:t>Screen#1</a:t>
            </a:r>
            <a:endParaRPr b="1" sz="1800">
              <a:solidFill>
                <a:srgbClr val="00FFFF"/>
              </a:solidFill>
              <a:latin typeface="Comic Sans MS"/>
              <a:ea typeface="Comic Sans MS"/>
              <a:cs typeface="Comic Sans MS"/>
              <a:sym typeface="Comic Sans M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02" name="Shape 502"/>
        <p:cNvGrpSpPr/>
        <p:nvPr/>
      </p:nvGrpSpPr>
      <p:grpSpPr>
        <a:xfrm>
          <a:off x="0" y="0"/>
          <a:ext cx="0" cy="0"/>
          <a:chOff x="0" y="0"/>
          <a:chExt cx="0" cy="0"/>
        </a:xfrm>
      </p:grpSpPr>
      <p:pic>
        <p:nvPicPr>
          <p:cNvPr id="503" name="Google Shape;503;p70"/>
          <p:cNvPicPr preferRelativeResize="0"/>
          <p:nvPr/>
        </p:nvPicPr>
        <p:blipFill rotWithShape="1">
          <a:blip r:embed="rId3">
            <a:alphaModFix/>
          </a:blip>
          <a:srcRect b="5855" l="30995" r="37004" t="0"/>
          <a:stretch/>
        </p:blipFill>
        <p:spPr>
          <a:xfrm>
            <a:off x="243500" y="150588"/>
            <a:ext cx="2926027" cy="4842326"/>
          </a:xfrm>
          <a:prstGeom prst="rect">
            <a:avLst/>
          </a:prstGeom>
          <a:noFill/>
          <a:ln>
            <a:noFill/>
          </a:ln>
        </p:spPr>
      </p:pic>
      <p:pic>
        <p:nvPicPr>
          <p:cNvPr id="504" name="Google Shape;504;p70"/>
          <p:cNvPicPr preferRelativeResize="0"/>
          <p:nvPr/>
        </p:nvPicPr>
        <p:blipFill rotWithShape="1">
          <a:blip r:embed="rId4">
            <a:alphaModFix/>
          </a:blip>
          <a:srcRect b="5464" l="0" r="12372" t="0"/>
          <a:stretch/>
        </p:blipFill>
        <p:spPr>
          <a:xfrm>
            <a:off x="3449125" y="886588"/>
            <a:ext cx="5553576" cy="3370359"/>
          </a:xfrm>
          <a:prstGeom prst="rect">
            <a:avLst/>
          </a:prstGeom>
          <a:noFill/>
          <a:ln>
            <a:noFill/>
          </a:ln>
        </p:spPr>
      </p:pic>
      <p:sp>
        <p:nvSpPr>
          <p:cNvPr id="505" name="Google Shape;505;p70"/>
          <p:cNvSpPr txBox="1"/>
          <p:nvPr/>
        </p:nvSpPr>
        <p:spPr>
          <a:xfrm>
            <a:off x="3922663" y="317200"/>
            <a:ext cx="4606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FF00"/>
                </a:solidFill>
                <a:latin typeface="Comic Sans MS"/>
                <a:ea typeface="Comic Sans MS"/>
                <a:cs typeface="Comic Sans MS"/>
                <a:sym typeface="Comic Sans MS"/>
              </a:rPr>
              <a:t>Screen#2</a:t>
            </a:r>
            <a:endParaRPr b="1" sz="1800">
              <a:solidFill>
                <a:srgbClr val="FFFF00"/>
              </a:solidFill>
              <a:latin typeface="Comic Sans MS"/>
              <a:ea typeface="Comic Sans MS"/>
              <a:cs typeface="Comic Sans MS"/>
              <a:sym typeface="Comic Sans M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09" name="Shape 509"/>
        <p:cNvGrpSpPr/>
        <p:nvPr/>
      </p:nvGrpSpPr>
      <p:grpSpPr>
        <a:xfrm>
          <a:off x="0" y="0"/>
          <a:ext cx="0" cy="0"/>
          <a:chOff x="0" y="0"/>
          <a:chExt cx="0" cy="0"/>
        </a:xfrm>
      </p:grpSpPr>
      <p:pic>
        <p:nvPicPr>
          <p:cNvPr id="510" name="Google Shape;510;p71"/>
          <p:cNvPicPr preferRelativeResize="0"/>
          <p:nvPr/>
        </p:nvPicPr>
        <p:blipFill rotWithShape="1">
          <a:blip r:embed="rId3">
            <a:alphaModFix/>
          </a:blip>
          <a:srcRect b="5303" l="0" r="0" t="0"/>
          <a:stretch/>
        </p:blipFill>
        <p:spPr>
          <a:xfrm>
            <a:off x="270938" y="280763"/>
            <a:ext cx="8602123" cy="4581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D2E9"/>
            </a:gs>
            <a:gs pos="100000">
              <a:srgbClr val="045962"/>
            </a:gs>
          </a:gsLst>
          <a:path path="circle">
            <a:fillToRect b="50%" l="50%" r="50%" t="50%"/>
          </a:path>
          <a:tileRect/>
        </a:gra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sz="3300">
                <a:latin typeface="Pacifico"/>
                <a:ea typeface="Pacifico"/>
                <a:cs typeface="Pacifico"/>
                <a:sym typeface="Pacifico"/>
              </a:rPr>
              <a:t>T</a:t>
            </a:r>
            <a:r>
              <a:rPr b="1" lang="en">
                <a:latin typeface="Pacifico"/>
                <a:ea typeface="Pacifico"/>
                <a:cs typeface="Pacifico"/>
                <a:sym typeface="Pacifico"/>
              </a:rPr>
              <a:t>ransla</a:t>
            </a:r>
            <a:r>
              <a:rPr b="1" lang="en" sz="3300">
                <a:latin typeface="Pacifico"/>
                <a:ea typeface="Pacifico"/>
                <a:cs typeface="Pacifico"/>
                <a:sym typeface="Pacifico"/>
              </a:rPr>
              <a:t>tion</a:t>
            </a:r>
            <a:endParaRPr b="1" sz="3300">
              <a:latin typeface="Pacifico"/>
              <a:ea typeface="Pacifico"/>
              <a:cs typeface="Pacifico"/>
              <a:sym typeface="Pacifico"/>
            </a:endParaRPr>
          </a:p>
        </p:txBody>
      </p:sp>
      <p:sp>
        <p:nvSpPr>
          <p:cNvPr id="101" name="Google Shape;101;p18"/>
          <p:cNvSpPr txBox="1"/>
          <p:nvPr>
            <p:ph idx="1" type="body"/>
          </p:nvPr>
        </p:nvSpPr>
        <p:spPr>
          <a:xfrm>
            <a:off x="311700" y="1410475"/>
            <a:ext cx="5415000" cy="3633900"/>
          </a:xfrm>
          <a:prstGeom prst="rect">
            <a:avLst/>
          </a:prstGeom>
        </p:spPr>
        <p:txBody>
          <a:bodyPr anchorCtr="0" anchor="t" bIns="91425" lIns="91425" spcFirstLastPara="1" rIns="91425" wrap="square" tIns="91425">
            <a:noAutofit/>
          </a:bodyPr>
          <a:lstStyle/>
          <a:p>
            <a:pPr indent="-317500" lvl="0" marL="457200" rtl="0" algn="l">
              <a:spcBef>
                <a:spcPts val="700"/>
              </a:spcBef>
              <a:spcAft>
                <a:spcPts val="0"/>
              </a:spcAft>
              <a:buClr>
                <a:srgbClr val="5B0F00"/>
              </a:buClr>
              <a:buSzPts val="1400"/>
              <a:buFont typeface="Nunito"/>
              <a:buChar char="●"/>
            </a:pPr>
            <a:r>
              <a:rPr lang="en" sz="1400">
                <a:solidFill>
                  <a:srgbClr val="5B0F00"/>
                </a:solidFill>
                <a:latin typeface="Nunito"/>
                <a:ea typeface="Nunito"/>
                <a:cs typeface="Nunito"/>
                <a:sym typeface="Nunito"/>
              </a:rPr>
              <a:t>Translation aims at conveying meanings of given linguistic discourse. </a:t>
            </a:r>
            <a:endParaRPr sz="1400">
              <a:solidFill>
                <a:srgbClr val="5B0F00"/>
              </a:solidFill>
              <a:latin typeface="Nunito"/>
              <a:ea typeface="Nunito"/>
              <a:cs typeface="Nunito"/>
              <a:sym typeface="Nunito"/>
            </a:endParaRPr>
          </a:p>
          <a:p>
            <a:pPr indent="-317500" lvl="0" marL="457200" rtl="0" algn="l">
              <a:spcBef>
                <a:spcPts val="0"/>
              </a:spcBef>
              <a:spcAft>
                <a:spcPts val="0"/>
              </a:spcAft>
              <a:buClr>
                <a:srgbClr val="5B0F00"/>
              </a:buClr>
              <a:buSzPts val="1400"/>
              <a:buFont typeface="Nunito"/>
              <a:buChar char="●"/>
            </a:pPr>
            <a:r>
              <a:rPr lang="en" sz="1400">
                <a:solidFill>
                  <a:srgbClr val="5B0F00"/>
                </a:solidFill>
                <a:latin typeface="Nunito"/>
                <a:ea typeface="Nunito"/>
                <a:cs typeface="Nunito"/>
                <a:sym typeface="Nunito"/>
              </a:rPr>
              <a:t>Translation Studies entails systematic translation and ensures clear and </a:t>
            </a:r>
            <a:r>
              <a:rPr lang="en" sz="1400">
                <a:solidFill>
                  <a:srgbClr val="5B0F00"/>
                </a:solidFill>
                <a:latin typeface="Nunito"/>
                <a:ea typeface="Nunito"/>
                <a:cs typeface="Nunito"/>
                <a:sym typeface="Nunito"/>
              </a:rPr>
              <a:t>efficient communication between languages and culture. </a:t>
            </a:r>
            <a:endParaRPr sz="1400">
              <a:solidFill>
                <a:srgbClr val="5B0F00"/>
              </a:solidFill>
              <a:latin typeface="Nunito"/>
              <a:ea typeface="Nunito"/>
              <a:cs typeface="Nunito"/>
              <a:sym typeface="Nunito"/>
            </a:endParaRPr>
          </a:p>
          <a:p>
            <a:pPr indent="-317500" lvl="0" marL="457200" rtl="0" algn="l">
              <a:spcBef>
                <a:spcPts val="0"/>
              </a:spcBef>
              <a:spcAft>
                <a:spcPts val="0"/>
              </a:spcAft>
              <a:buClr>
                <a:srgbClr val="5B0F00"/>
              </a:buClr>
              <a:buSzPts val="1400"/>
              <a:buFont typeface="Nunito"/>
              <a:buChar char="●"/>
            </a:pPr>
            <a:r>
              <a:rPr lang="en" sz="1400">
                <a:solidFill>
                  <a:srgbClr val="5B0F00"/>
                </a:solidFill>
                <a:latin typeface="Nunito"/>
                <a:ea typeface="Nunito"/>
                <a:cs typeface="Nunito"/>
                <a:sym typeface="Nunito"/>
              </a:rPr>
              <a:t>For translation, we will use Google Translate which will ensure auto language detection, bulk translations and is fast and reliable.</a:t>
            </a:r>
            <a:endParaRPr sz="1400">
              <a:solidFill>
                <a:srgbClr val="5B0F00"/>
              </a:solidFill>
              <a:latin typeface="Nunito"/>
              <a:ea typeface="Nunito"/>
              <a:cs typeface="Nunito"/>
              <a:sym typeface="Nunito"/>
            </a:endParaRPr>
          </a:p>
          <a:p>
            <a:pPr indent="0" lvl="0" marL="457200" rtl="0" algn="l">
              <a:spcBef>
                <a:spcPts val="700"/>
              </a:spcBef>
              <a:spcAft>
                <a:spcPts val="0"/>
              </a:spcAft>
              <a:buNone/>
            </a:pPr>
            <a:r>
              <a:t/>
            </a:r>
            <a:endParaRPr sz="1400">
              <a:solidFill>
                <a:srgbClr val="5B0F00"/>
              </a:solidFill>
              <a:highlight>
                <a:srgbClr val="F7F7F7"/>
              </a:highlight>
              <a:latin typeface="Nunito"/>
              <a:ea typeface="Nunito"/>
              <a:cs typeface="Nunito"/>
              <a:sym typeface="Nunito"/>
            </a:endParaRPr>
          </a:p>
          <a:p>
            <a:pPr indent="0" lvl="0" marL="457200" rtl="0" algn="l">
              <a:spcBef>
                <a:spcPts val="0"/>
              </a:spcBef>
              <a:spcAft>
                <a:spcPts val="0"/>
              </a:spcAft>
              <a:buNone/>
            </a:pPr>
            <a:r>
              <a:t/>
            </a:r>
            <a:endParaRPr sz="1400">
              <a:solidFill>
                <a:srgbClr val="5B0F00"/>
              </a:solidFill>
              <a:highlight>
                <a:srgbClr val="F7F7F7"/>
              </a:highlight>
              <a:latin typeface="Nunito"/>
              <a:ea typeface="Nunito"/>
              <a:cs typeface="Nunito"/>
              <a:sym typeface="Nunito"/>
            </a:endParaRPr>
          </a:p>
          <a:p>
            <a:pPr indent="0" lvl="0" marL="457200" rtl="0" algn="l">
              <a:spcBef>
                <a:spcPts val="2900"/>
              </a:spcBef>
              <a:spcAft>
                <a:spcPts val="0"/>
              </a:spcAft>
              <a:buNone/>
            </a:pPr>
            <a:r>
              <a:t/>
            </a:r>
            <a:endParaRPr sz="1400">
              <a:solidFill>
                <a:srgbClr val="5B0F00"/>
              </a:solidFill>
              <a:highlight>
                <a:srgbClr val="F7F7F7"/>
              </a:highlight>
              <a:latin typeface="Nunito"/>
              <a:ea typeface="Nunito"/>
              <a:cs typeface="Nunito"/>
              <a:sym typeface="Nunito"/>
            </a:endParaRPr>
          </a:p>
          <a:p>
            <a:pPr indent="0" lvl="0" marL="457200" rtl="0" algn="l">
              <a:spcBef>
                <a:spcPts val="2900"/>
              </a:spcBef>
              <a:spcAft>
                <a:spcPts val="0"/>
              </a:spcAft>
              <a:buNone/>
            </a:pPr>
            <a:r>
              <a:t/>
            </a:r>
            <a:endParaRPr sz="1400">
              <a:solidFill>
                <a:srgbClr val="5B0F00"/>
              </a:solidFill>
              <a:latin typeface="Nunito"/>
              <a:ea typeface="Nunito"/>
              <a:cs typeface="Nunito"/>
              <a:sym typeface="Nunito"/>
            </a:endParaRPr>
          </a:p>
          <a:p>
            <a:pPr indent="0" lvl="0" marL="0" rtl="0" algn="ctr">
              <a:spcBef>
                <a:spcPts val="700"/>
              </a:spcBef>
              <a:spcAft>
                <a:spcPts val="0"/>
              </a:spcAft>
              <a:buClr>
                <a:schemeClr val="dk1"/>
              </a:buClr>
              <a:buSzPts val="1100"/>
              <a:buFont typeface="Arial"/>
              <a:buNone/>
            </a:pPr>
            <a:r>
              <a:t/>
            </a:r>
            <a:endParaRPr sz="1400">
              <a:solidFill>
                <a:srgbClr val="5B0F00"/>
              </a:solidFill>
              <a:latin typeface="Nunito"/>
              <a:ea typeface="Nunito"/>
              <a:cs typeface="Nunito"/>
              <a:sym typeface="Nunito"/>
            </a:endParaRPr>
          </a:p>
          <a:p>
            <a:pPr indent="0" lvl="0" marL="0" rtl="0" algn="l">
              <a:spcBef>
                <a:spcPts val="0"/>
              </a:spcBef>
              <a:spcAft>
                <a:spcPts val="0"/>
              </a:spcAft>
              <a:buNone/>
            </a:pPr>
            <a:r>
              <a:rPr lang="en" sz="1400">
                <a:solidFill>
                  <a:srgbClr val="5B0F00"/>
                </a:solidFill>
                <a:highlight>
                  <a:srgbClr val="F7F7F7"/>
                </a:highlight>
                <a:latin typeface="Nunito"/>
                <a:ea typeface="Nunito"/>
                <a:cs typeface="Nunito"/>
                <a:sym typeface="Nunito"/>
              </a:rPr>
              <a:t>.</a:t>
            </a:r>
            <a:endParaRPr sz="1400">
              <a:solidFill>
                <a:srgbClr val="5B0F00"/>
              </a:solidFill>
              <a:latin typeface="Nunito"/>
              <a:ea typeface="Nunito"/>
              <a:cs typeface="Nunito"/>
              <a:sym typeface="Nunito"/>
            </a:endParaRPr>
          </a:p>
          <a:p>
            <a:pPr indent="0" lvl="0" marL="0" rtl="0" algn="l">
              <a:spcBef>
                <a:spcPts val="1200"/>
              </a:spcBef>
              <a:spcAft>
                <a:spcPts val="1200"/>
              </a:spcAft>
              <a:buNone/>
            </a:pPr>
            <a:r>
              <a:t/>
            </a:r>
            <a:endParaRPr sz="1400">
              <a:solidFill>
                <a:srgbClr val="5B0F00"/>
              </a:solidFill>
              <a:latin typeface="Nunito"/>
              <a:ea typeface="Nunito"/>
              <a:cs typeface="Nunito"/>
              <a:sym typeface="Nunito"/>
            </a:endParaRPr>
          </a:p>
        </p:txBody>
      </p:sp>
      <p:pic>
        <p:nvPicPr>
          <p:cNvPr id="102" name="Google Shape;102;p18"/>
          <p:cNvPicPr preferRelativeResize="0"/>
          <p:nvPr/>
        </p:nvPicPr>
        <p:blipFill>
          <a:blip r:embed="rId3">
            <a:alphaModFix/>
          </a:blip>
          <a:stretch>
            <a:fillRect/>
          </a:stretch>
        </p:blipFill>
        <p:spPr>
          <a:xfrm>
            <a:off x="3640427" y="3390950"/>
            <a:ext cx="1548925" cy="1548950"/>
          </a:xfrm>
          <a:prstGeom prst="rect">
            <a:avLst/>
          </a:prstGeom>
          <a:noFill/>
          <a:ln>
            <a:noFill/>
          </a:ln>
        </p:spPr>
      </p:pic>
      <p:pic>
        <p:nvPicPr>
          <p:cNvPr id="103" name="Google Shape;103;p18"/>
          <p:cNvPicPr preferRelativeResize="0"/>
          <p:nvPr/>
        </p:nvPicPr>
        <p:blipFill>
          <a:blip r:embed="rId4">
            <a:alphaModFix/>
          </a:blip>
          <a:stretch>
            <a:fillRect/>
          </a:stretch>
        </p:blipFill>
        <p:spPr>
          <a:xfrm>
            <a:off x="5969050" y="626925"/>
            <a:ext cx="3015300" cy="27640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14" name="Shape 514"/>
        <p:cNvGrpSpPr/>
        <p:nvPr/>
      </p:nvGrpSpPr>
      <p:grpSpPr>
        <a:xfrm>
          <a:off x="0" y="0"/>
          <a:ext cx="0" cy="0"/>
          <a:chOff x="0" y="0"/>
          <a:chExt cx="0" cy="0"/>
        </a:xfrm>
      </p:grpSpPr>
      <p:pic>
        <p:nvPicPr>
          <p:cNvPr id="515" name="Google Shape;515;p72"/>
          <p:cNvPicPr preferRelativeResize="0"/>
          <p:nvPr/>
        </p:nvPicPr>
        <p:blipFill rotWithShape="1">
          <a:blip r:embed="rId3">
            <a:alphaModFix/>
          </a:blip>
          <a:srcRect b="5598" l="30996" r="36859" t="0"/>
          <a:stretch/>
        </p:blipFill>
        <p:spPr>
          <a:xfrm>
            <a:off x="5938100" y="144013"/>
            <a:ext cx="2939150" cy="4855451"/>
          </a:xfrm>
          <a:prstGeom prst="rect">
            <a:avLst/>
          </a:prstGeom>
          <a:noFill/>
          <a:ln>
            <a:noFill/>
          </a:ln>
        </p:spPr>
      </p:pic>
      <p:sp>
        <p:nvSpPr>
          <p:cNvPr id="516" name="Google Shape;516;p72"/>
          <p:cNvSpPr txBox="1"/>
          <p:nvPr/>
        </p:nvSpPr>
        <p:spPr>
          <a:xfrm>
            <a:off x="91100" y="619650"/>
            <a:ext cx="2710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00FF00"/>
                </a:solidFill>
                <a:latin typeface="Comic Sans MS"/>
                <a:ea typeface="Comic Sans MS"/>
                <a:cs typeface="Comic Sans MS"/>
                <a:sym typeface="Comic Sans MS"/>
              </a:rPr>
              <a:t>Screen#3</a:t>
            </a:r>
            <a:endParaRPr b="1" sz="1800">
              <a:solidFill>
                <a:srgbClr val="00FF00"/>
              </a:solidFill>
              <a:latin typeface="Comic Sans MS"/>
              <a:ea typeface="Comic Sans MS"/>
              <a:cs typeface="Comic Sans MS"/>
              <a:sym typeface="Comic Sans MS"/>
            </a:endParaRPr>
          </a:p>
        </p:txBody>
      </p:sp>
      <p:pic>
        <p:nvPicPr>
          <p:cNvPr id="517" name="Google Shape;517;p72"/>
          <p:cNvPicPr preferRelativeResize="0"/>
          <p:nvPr/>
        </p:nvPicPr>
        <p:blipFill rotWithShape="1">
          <a:blip r:embed="rId4">
            <a:alphaModFix/>
          </a:blip>
          <a:srcRect b="14310" l="0" r="24408" t="0"/>
          <a:stretch/>
        </p:blipFill>
        <p:spPr>
          <a:xfrm>
            <a:off x="182800" y="1455475"/>
            <a:ext cx="5557949" cy="3544001"/>
          </a:xfrm>
          <a:prstGeom prst="rect">
            <a:avLst/>
          </a:prstGeom>
          <a:noFill/>
          <a:ln>
            <a:noFill/>
          </a:ln>
        </p:spPr>
      </p:pic>
      <p:pic>
        <p:nvPicPr>
          <p:cNvPr id="518" name="Google Shape;518;p72"/>
          <p:cNvPicPr preferRelativeResize="0"/>
          <p:nvPr/>
        </p:nvPicPr>
        <p:blipFill rotWithShape="1">
          <a:blip r:embed="rId5">
            <a:alphaModFix/>
          </a:blip>
          <a:srcRect b="10318" l="9518" r="34190" t="9134"/>
          <a:stretch/>
        </p:blipFill>
        <p:spPr>
          <a:xfrm>
            <a:off x="2801600" y="144025"/>
            <a:ext cx="2939150" cy="2365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22" name="Shape 522"/>
        <p:cNvGrpSpPr/>
        <p:nvPr/>
      </p:nvGrpSpPr>
      <p:grpSpPr>
        <a:xfrm>
          <a:off x="0" y="0"/>
          <a:ext cx="0" cy="0"/>
          <a:chOff x="0" y="0"/>
          <a:chExt cx="0" cy="0"/>
        </a:xfrm>
      </p:grpSpPr>
      <p:pic>
        <p:nvPicPr>
          <p:cNvPr id="523" name="Google Shape;523;p73"/>
          <p:cNvPicPr preferRelativeResize="0"/>
          <p:nvPr/>
        </p:nvPicPr>
        <p:blipFill rotWithShape="1">
          <a:blip r:embed="rId3">
            <a:alphaModFix/>
          </a:blip>
          <a:srcRect b="5633" l="0" r="18166" t="0"/>
          <a:stretch/>
        </p:blipFill>
        <p:spPr>
          <a:xfrm>
            <a:off x="805325" y="265750"/>
            <a:ext cx="7533350" cy="4612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27" name="Shape 527"/>
        <p:cNvGrpSpPr/>
        <p:nvPr/>
      </p:nvGrpSpPr>
      <p:grpSpPr>
        <a:xfrm>
          <a:off x="0" y="0"/>
          <a:ext cx="0" cy="0"/>
          <a:chOff x="0" y="0"/>
          <a:chExt cx="0" cy="0"/>
        </a:xfrm>
      </p:grpSpPr>
      <p:sp>
        <p:nvSpPr>
          <p:cNvPr id="528" name="Google Shape;528;p74"/>
          <p:cNvSpPr txBox="1"/>
          <p:nvPr/>
        </p:nvSpPr>
        <p:spPr>
          <a:xfrm>
            <a:off x="2592175" y="1673700"/>
            <a:ext cx="37248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9900"/>
                </a:solidFill>
                <a:latin typeface="Pacifico"/>
                <a:ea typeface="Pacifico"/>
                <a:cs typeface="Pacifico"/>
                <a:sym typeface="Pacifico"/>
              </a:rPr>
              <a:t>Dashboard</a:t>
            </a:r>
            <a:r>
              <a:rPr lang="en" sz="3000">
                <a:solidFill>
                  <a:srgbClr val="FF9900"/>
                </a:solidFill>
                <a:latin typeface="Pacifico"/>
                <a:ea typeface="Pacifico"/>
                <a:cs typeface="Pacifico"/>
                <a:sym typeface="Pacifico"/>
              </a:rPr>
              <a:t> Design </a:t>
            </a:r>
            <a:r>
              <a:rPr lang="en" sz="3000">
                <a:solidFill>
                  <a:schemeClr val="lt1"/>
                </a:solidFill>
                <a:latin typeface="Pacifico"/>
                <a:ea typeface="Pacifico"/>
                <a:cs typeface="Pacifico"/>
                <a:sym typeface="Pacifico"/>
              </a:rPr>
              <a:t>and </a:t>
            </a:r>
            <a:endParaRPr sz="3000">
              <a:solidFill>
                <a:schemeClr val="lt1"/>
              </a:solidFill>
              <a:latin typeface="Pacifico"/>
              <a:ea typeface="Pacifico"/>
              <a:cs typeface="Pacifico"/>
              <a:sym typeface="Pacifico"/>
            </a:endParaRPr>
          </a:p>
          <a:p>
            <a:pPr indent="0" lvl="0" marL="0" rtl="0" algn="ctr">
              <a:spcBef>
                <a:spcPts val="0"/>
              </a:spcBef>
              <a:spcAft>
                <a:spcPts val="0"/>
              </a:spcAft>
              <a:buClr>
                <a:schemeClr val="dk1"/>
              </a:buClr>
              <a:buSzPts val="1100"/>
              <a:buFont typeface="Arial"/>
              <a:buNone/>
            </a:pPr>
            <a:r>
              <a:rPr lang="en" sz="3000">
                <a:solidFill>
                  <a:srgbClr val="FF9900"/>
                </a:solidFill>
                <a:latin typeface="Pacifico"/>
                <a:ea typeface="Pacifico"/>
                <a:cs typeface="Pacifico"/>
                <a:sym typeface="Pacifico"/>
              </a:rPr>
              <a:t>XML Explanation</a:t>
            </a:r>
            <a:endParaRPr sz="3000">
              <a:solidFill>
                <a:srgbClr val="FF9900"/>
              </a:solidFill>
              <a:latin typeface="Pacifico"/>
              <a:ea typeface="Pacifico"/>
              <a:cs typeface="Pacifico"/>
              <a:sym typeface="Pacifico"/>
            </a:endParaRPr>
          </a:p>
        </p:txBody>
      </p:sp>
      <p:pic>
        <p:nvPicPr>
          <p:cNvPr id="529" name="Google Shape;529;p74"/>
          <p:cNvPicPr preferRelativeResize="0"/>
          <p:nvPr/>
        </p:nvPicPr>
        <p:blipFill rotWithShape="1">
          <a:blip r:embed="rId3">
            <a:alphaModFix/>
          </a:blip>
          <a:srcRect b="20040" l="40513" r="42187" t="26787"/>
          <a:stretch/>
        </p:blipFill>
        <p:spPr>
          <a:xfrm>
            <a:off x="306150" y="508575"/>
            <a:ext cx="2367648" cy="4093751"/>
          </a:xfrm>
          <a:prstGeom prst="rect">
            <a:avLst/>
          </a:prstGeom>
          <a:noFill/>
          <a:ln>
            <a:noFill/>
          </a:ln>
        </p:spPr>
      </p:pic>
      <p:pic>
        <p:nvPicPr>
          <p:cNvPr id="530" name="Google Shape;530;p74"/>
          <p:cNvPicPr preferRelativeResize="0"/>
          <p:nvPr/>
        </p:nvPicPr>
        <p:blipFill rotWithShape="1">
          <a:blip r:embed="rId4">
            <a:alphaModFix/>
          </a:blip>
          <a:srcRect b="20434" l="58256" r="24779" t="26789"/>
          <a:stretch/>
        </p:blipFill>
        <p:spPr>
          <a:xfrm>
            <a:off x="6378324" y="508575"/>
            <a:ext cx="2367648" cy="41434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34" name="Shape 534"/>
        <p:cNvGrpSpPr/>
        <p:nvPr/>
      </p:nvGrpSpPr>
      <p:grpSpPr>
        <a:xfrm>
          <a:off x="0" y="0"/>
          <a:ext cx="0" cy="0"/>
          <a:chOff x="0" y="0"/>
          <a:chExt cx="0" cy="0"/>
        </a:xfrm>
      </p:grpSpPr>
      <p:sp>
        <p:nvSpPr>
          <p:cNvPr id="535" name="Google Shape;535;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Pacifico"/>
                <a:ea typeface="Pacifico"/>
                <a:cs typeface="Pacifico"/>
                <a:sym typeface="Pacifico"/>
              </a:rPr>
              <a:t>Dashboard Design</a:t>
            </a:r>
            <a:endParaRPr sz="3000">
              <a:solidFill>
                <a:schemeClr val="lt1"/>
              </a:solidFill>
              <a:latin typeface="Pacifico"/>
              <a:ea typeface="Pacifico"/>
              <a:cs typeface="Pacifico"/>
              <a:sym typeface="Pacifico"/>
            </a:endParaRPr>
          </a:p>
        </p:txBody>
      </p:sp>
      <p:pic>
        <p:nvPicPr>
          <p:cNvPr id="536" name="Google Shape;536;p75"/>
          <p:cNvPicPr preferRelativeResize="0"/>
          <p:nvPr/>
        </p:nvPicPr>
        <p:blipFill>
          <a:blip r:embed="rId3">
            <a:alphaModFix/>
          </a:blip>
          <a:stretch>
            <a:fillRect/>
          </a:stretch>
        </p:blipFill>
        <p:spPr>
          <a:xfrm>
            <a:off x="1081100" y="1150375"/>
            <a:ext cx="6792845" cy="3820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40" name="Shape 540"/>
        <p:cNvGrpSpPr/>
        <p:nvPr/>
      </p:nvGrpSpPr>
      <p:grpSpPr>
        <a:xfrm>
          <a:off x="0" y="0"/>
          <a:ext cx="0" cy="0"/>
          <a:chOff x="0" y="0"/>
          <a:chExt cx="0" cy="0"/>
        </a:xfrm>
      </p:grpSpPr>
      <p:pic>
        <p:nvPicPr>
          <p:cNvPr id="541" name="Google Shape;541;p76"/>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45" name="Shape 545"/>
        <p:cNvGrpSpPr/>
        <p:nvPr/>
      </p:nvGrpSpPr>
      <p:grpSpPr>
        <a:xfrm>
          <a:off x="0" y="0"/>
          <a:ext cx="0" cy="0"/>
          <a:chOff x="0" y="0"/>
          <a:chExt cx="0" cy="0"/>
        </a:xfrm>
      </p:grpSpPr>
      <p:sp>
        <p:nvSpPr>
          <p:cNvPr id="546" name="Google Shape;546;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Pacifico"/>
                <a:ea typeface="Pacifico"/>
                <a:cs typeface="Pacifico"/>
                <a:sym typeface="Pacifico"/>
              </a:rPr>
              <a:t>XML </a:t>
            </a:r>
            <a:r>
              <a:rPr lang="en" sz="3000">
                <a:solidFill>
                  <a:schemeClr val="lt1"/>
                </a:solidFill>
                <a:latin typeface="Pacifico"/>
                <a:ea typeface="Pacifico"/>
                <a:cs typeface="Pacifico"/>
                <a:sym typeface="Pacifico"/>
              </a:rPr>
              <a:t>Explanation</a:t>
            </a:r>
            <a:r>
              <a:rPr lang="en" sz="3000">
                <a:solidFill>
                  <a:schemeClr val="lt1"/>
                </a:solidFill>
                <a:latin typeface="Pacifico"/>
                <a:ea typeface="Pacifico"/>
                <a:cs typeface="Pacifico"/>
                <a:sym typeface="Pacifico"/>
              </a:rPr>
              <a:t> of Dashboard</a:t>
            </a:r>
            <a:endParaRPr sz="3000">
              <a:solidFill>
                <a:schemeClr val="lt1"/>
              </a:solidFill>
              <a:latin typeface="Pacifico"/>
              <a:ea typeface="Pacifico"/>
              <a:cs typeface="Pacifico"/>
              <a:sym typeface="Pacifico"/>
            </a:endParaRPr>
          </a:p>
        </p:txBody>
      </p:sp>
      <p:pic>
        <p:nvPicPr>
          <p:cNvPr id="547" name="Google Shape;547;p77"/>
          <p:cNvPicPr preferRelativeResize="0"/>
          <p:nvPr/>
        </p:nvPicPr>
        <p:blipFill>
          <a:blip r:embed="rId3">
            <a:alphaModFix/>
          </a:blip>
          <a:stretch>
            <a:fillRect/>
          </a:stretch>
        </p:blipFill>
        <p:spPr>
          <a:xfrm>
            <a:off x="1076400" y="1109575"/>
            <a:ext cx="6991205" cy="3932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51" name="Shape 551"/>
        <p:cNvGrpSpPr/>
        <p:nvPr/>
      </p:nvGrpSpPr>
      <p:grpSpPr>
        <a:xfrm>
          <a:off x="0" y="0"/>
          <a:ext cx="0" cy="0"/>
          <a:chOff x="0" y="0"/>
          <a:chExt cx="0" cy="0"/>
        </a:xfrm>
      </p:grpSpPr>
      <p:pic>
        <p:nvPicPr>
          <p:cNvPr id="552" name="Google Shape;552;p78"/>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56" name="Shape 556"/>
        <p:cNvGrpSpPr/>
        <p:nvPr/>
      </p:nvGrpSpPr>
      <p:grpSpPr>
        <a:xfrm>
          <a:off x="0" y="0"/>
          <a:ext cx="0" cy="0"/>
          <a:chOff x="0" y="0"/>
          <a:chExt cx="0" cy="0"/>
        </a:xfrm>
      </p:grpSpPr>
      <p:pic>
        <p:nvPicPr>
          <p:cNvPr id="557" name="Google Shape;557;p79"/>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61" name="Shape 561"/>
        <p:cNvGrpSpPr/>
        <p:nvPr/>
      </p:nvGrpSpPr>
      <p:grpSpPr>
        <a:xfrm>
          <a:off x="0" y="0"/>
          <a:ext cx="0" cy="0"/>
          <a:chOff x="0" y="0"/>
          <a:chExt cx="0" cy="0"/>
        </a:xfrm>
      </p:grpSpPr>
      <p:sp>
        <p:nvSpPr>
          <p:cNvPr id="562" name="Google Shape;56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3" name="Google Shape;563;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4" name="Google Shape;564;p80"/>
          <p:cNvPicPr preferRelativeResize="0"/>
          <p:nvPr/>
        </p:nvPicPr>
        <p:blipFill>
          <a:blip r:embed="rId3">
            <a:alphaModFix/>
          </a:blip>
          <a:stretch>
            <a:fillRect/>
          </a:stretch>
        </p:blipFill>
        <p:spPr>
          <a:xfrm>
            <a:off x="311700" y="238406"/>
            <a:ext cx="8520600" cy="479284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aphicFrame>
        <p:nvGraphicFramePr>
          <p:cNvPr id="569" name="Google Shape;569;p81"/>
          <p:cNvGraphicFramePr/>
          <p:nvPr/>
        </p:nvGraphicFramePr>
        <p:xfrm>
          <a:off x="0" y="-1"/>
          <a:ext cx="3000000" cy="3000000"/>
        </p:xfrm>
        <a:graphic>
          <a:graphicData uri="http://schemas.openxmlformats.org/drawingml/2006/table">
            <a:tbl>
              <a:tblPr>
                <a:noFill/>
                <a:tableStyleId>{D9A6039B-D299-4442-A079-015EDD9BCF00}</a:tableStyleId>
              </a:tblPr>
              <a:tblGrid>
                <a:gridCol w="1765875"/>
                <a:gridCol w="1483975"/>
                <a:gridCol w="3680050"/>
                <a:gridCol w="2214100"/>
              </a:tblGrid>
              <a:tr h="351425">
                <a:tc>
                  <a:txBody>
                    <a:bodyPr/>
                    <a:lstStyle/>
                    <a:p>
                      <a:pPr indent="0" lvl="0" marL="0" rtl="0" algn="ctr">
                        <a:spcBef>
                          <a:spcPts val="0"/>
                        </a:spcBef>
                        <a:spcAft>
                          <a:spcPts val="0"/>
                        </a:spcAft>
                        <a:buNone/>
                      </a:pPr>
                      <a:r>
                        <a:rPr lang="en" sz="1600">
                          <a:latin typeface="Comic Sans MS"/>
                          <a:ea typeface="Comic Sans MS"/>
                          <a:cs typeface="Comic Sans MS"/>
                          <a:sym typeface="Comic Sans MS"/>
                        </a:rPr>
                        <a:t>Registration No.</a:t>
                      </a:r>
                      <a:endParaRPr sz="1600">
                        <a:latin typeface="Comic Sans MS"/>
                        <a:ea typeface="Comic Sans MS"/>
                        <a:cs typeface="Comic Sans MS"/>
                        <a:sym typeface="Comic Sans MS"/>
                      </a:endParaRPr>
                    </a:p>
                  </a:txBody>
                  <a:tcPr marT="91425" marB="91425" marR="91425" marL="91425">
                    <a:gradFill>
                      <a:gsLst>
                        <a:gs pos="0">
                          <a:srgbClr val="FDECDB"/>
                        </a:gs>
                        <a:gs pos="100000">
                          <a:srgbClr val="F0A963"/>
                        </a:gs>
                      </a:gsLst>
                      <a:lin ang="5400012" scaled="0"/>
                    </a:gradFill>
                  </a:tcPr>
                </a:tc>
                <a:tc>
                  <a:txBody>
                    <a:bodyPr/>
                    <a:lstStyle/>
                    <a:p>
                      <a:pPr indent="0" lvl="0" marL="0" rtl="0" algn="ctr">
                        <a:spcBef>
                          <a:spcPts val="0"/>
                        </a:spcBef>
                        <a:spcAft>
                          <a:spcPts val="0"/>
                        </a:spcAft>
                        <a:buNone/>
                      </a:pPr>
                      <a:r>
                        <a:rPr lang="en" sz="1600">
                          <a:latin typeface="Comic Sans MS"/>
                          <a:ea typeface="Comic Sans MS"/>
                          <a:cs typeface="Comic Sans MS"/>
                          <a:sym typeface="Comic Sans MS"/>
                        </a:rPr>
                        <a:t>Name</a:t>
                      </a:r>
                      <a:endParaRPr sz="1600">
                        <a:latin typeface="Comic Sans MS"/>
                        <a:ea typeface="Comic Sans MS"/>
                        <a:cs typeface="Comic Sans MS"/>
                        <a:sym typeface="Comic Sans MS"/>
                      </a:endParaRPr>
                    </a:p>
                  </a:txBody>
                  <a:tcPr marT="91425" marB="91425" marR="91425" marL="91425">
                    <a:gradFill>
                      <a:gsLst>
                        <a:gs pos="0">
                          <a:srgbClr val="FDECDB"/>
                        </a:gs>
                        <a:gs pos="100000">
                          <a:srgbClr val="F0A963"/>
                        </a:gs>
                      </a:gsLst>
                      <a:lin ang="5400012" scaled="0"/>
                    </a:gradFill>
                  </a:tcPr>
                </a:tc>
                <a:tc>
                  <a:txBody>
                    <a:bodyPr/>
                    <a:lstStyle/>
                    <a:p>
                      <a:pPr indent="0" lvl="0" marL="0" rtl="0" algn="ctr">
                        <a:spcBef>
                          <a:spcPts val="0"/>
                        </a:spcBef>
                        <a:spcAft>
                          <a:spcPts val="0"/>
                        </a:spcAft>
                        <a:buNone/>
                      </a:pPr>
                      <a:r>
                        <a:rPr lang="en" sz="1600">
                          <a:latin typeface="Comic Sans MS"/>
                          <a:ea typeface="Comic Sans MS"/>
                          <a:cs typeface="Comic Sans MS"/>
                          <a:sym typeface="Comic Sans MS"/>
                        </a:rPr>
                        <a:t>Individual Contribution</a:t>
                      </a:r>
                      <a:endParaRPr sz="1600">
                        <a:latin typeface="Comic Sans MS"/>
                        <a:ea typeface="Comic Sans MS"/>
                        <a:cs typeface="Comic Sans MS"/>
                        <a:sym typeface="Comic Sans MS"/>
                      </a:endParaRPr>
                    </a:p>
                  </a:txBody>
                  <a:tcPr marT="91425" marB="91425" marR="91425" marL="91425">
                    <a:gradFill>
                      <a:gsLst>
                        <a:gs pos="0">
                          <a:srgbClr val="FDECDB"/>
                        </a:gs>
                        <a:gs pos="100000">
                          <a:srgbClr val="F0A963"/>
                        </a:gs>
                      </a:gsLst>
                      <a:lin ang="5400012" scaled="0"/>
                    </a:gradFill>
                  </a:tcPr>
                </a:tc>
                <a:tc>
                  <a:txBody>
                    <a:bodyPr/>
                    <a:lstStyle/>
                    <a:p>
                      <a:pPr indent="0" lvl="0" marL="0" rtl="0" algn="ctr">
                        <a:spcBef>
                          <a:spcPts val="0"/>
                        </a:spcBef>
                        <a:spcAft>
                          <a:spcPts val="0"/>
                        </a:spcAft>
                        <a:buNone/>
                      </a:pPr>
                      <a:r>
                        <a:rPr lang="en" sz="1600">
                          <a:latin typeface="Comic Sans MS"/>
                          <a:ea typeface="Comic Sans MS"/>
                          <a:cs typeface="Comic Sans MS"/>
                          <a:sym typeface="Comic Sans MS"/>
                        </a:rPr>
                        <a:t>Presentation Slides</a:t>
                      </a:r>
                      <a:endParaRPr sz="1600">
                        <a:latin typeface="Comic Sans MS"/>
                        <a:ea typeface="Comic Sans MS"/>
                        <a:cs typeface="Comic Sans MS"/>
                        <a:sym typeface="Comic Sans MS"/>
                      </a:endParaRPr>
                    </a:p>
                  </a:txBody>
                  <a:tcPr marT="91425" marB="91425" marR="91425" marL="91425">
                    <a:gradFill>
                      <a:gsLst>
                        <a:gs pos="0">
                          <a:srgbClr val="FDECDB"/>
                        </a:gs>
                        <a:gs pos="100000">
                          <a:srgbClr val="F0A963"/>
                        </a:gs>
                      </a:gsLst>
                      <a:lin ang="5400012" scaled="0"/>
                    </a:gradFill>
                  </a:tcPr>
                </a:tc>
              </a:tr>
              <a:tr h="479800">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19BAI10008</a:t>
                      </a:r>
                      <a:endParaRPr sz="1200">
                        <a:solidFill>
                          <a:schemeClr val="lt1"/>
                        </a:solidFill>
                        <a:latin typeface="Nunito"/>
                        <a:ea typeface="Nunito"/>
                        <a:cs typeface="Nunito"/>
                        <a:sym typeface="Nunito"/>
                      </a:endParaRPr>
                    </a:p>
                  </a:txBody>
                  <a:tcPr marT="91425" marB="91425" marR="91425" marL="91425">
                    <a:gradFill>
                      <a:gsLst>
                        <a:gs pos="0">
                          <a:srgbClr val="3177EE"/>
                        </a:gs>
                        <a:gs pos="100000">
                          <a:srgbClr val="113D8A"/>
                        </a:gs>
                      </a:gsLst>
                      <a:path path="circle">
                        <a:fillToRect b="50%" l="50%" r="50%" t="50%"/>
                      </a:path>
                      <a:tileRect/>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Pranjal Roy</a:t>
                      </a:r>
                      <a:endParaRPr sz="1200">
                        <a:solidFill>
                          <a:schemeClr val="lt1"/>
                        </a:solidFill>
                        <a:latin typeface="Nunito"/>
                        <a:ea typeface="Nunito"/>
                        <a:cs typeface="Nunito"/>
                        <a:sym typeface="Nunito"/>
                      </a:endParaRPr>
                    </a:p>
                  </a:txBody>
                  <a:tcPr marT="91425" marB="91425" marR="91425" marL="91425">
                    <a:gradFill>
                      <a:gsLst>
                        <a:gs pos="0">
                          <a:srgbClr val="3177EE"/>
                        </a:gs>
                        <a:gs pos="100000">
                          <a:srgbClr val="113D8A"/>
                        </a:gs>
                      </a:gsLst>
                      <a:path path="circle">
                        <a:fillToRect b="50%" l="50%" r="50%" t="50%"/>
                      </a:path>
                      <a:tileRect/>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Implementation of Geospatial queries.</a:t>
                      </a:r>
                      <a:endParaRPr sz="1200">
                        <a:solidFill>
                          <a:schemeClr val="lt1"/>
                        </a:solidFill>
                        <a:latin typeface="Nunito"/>
                        <a:ea typeface="Nunito"/>
                        <a:cs typeface="Nunito"/>
                        <a:sym typeface="Nunito"/>
                      </a:endParaRPr>
                    </a:p>
                  </a:txBody>
                  <a:tcPr marT="91425" marB="91425" marR="91425" marL="91425">
                    <a:gradFill>
                      <a:gsLst>
                        <a:gs pos="0">
                          <a:srgbClr val="3177EE"/>
                        </a:gs>
                        <a:gs pos="100000">
                          <a:srgbClr val="113D8A"/>
                        </a:gs>
                      </a:gsLst>
                      <a:path path="circle">
                        <a:fillToRect b="50%" l="50%" r="50%" t="50%"/>
                      </a:path>
                      <a:tileRect/>
                    </a:gradFill>
                  </a:tcPr>
                </a:tc>
                <a:tc>
                  <a:txBody>
                    <a:bodyPr/>
                    <a:lstStyle/>
                    <a:p>
                      <a:pPr indent="0" lvl="0" marL="0" rtl="0" algn="ctr">
                        <a:spcBef>
                          <a:spcPts val="0"/>
                        </a:spcBef>
                        <a:spcAft>
                          <a:spcPts val="0"/>
                        </a:spcAft>
                        <a:buNone/>
                      </a:pPr>
                      <a:r>
                        <a:rPr lang="en" sz="1200">
                          <a:solidFill>
                            <a:schemeClr val="lt1"/>
                          </a:solidFill>
                          <a:latin typeface="Nunito"/>
                          <a:ea typeface="Nunito"/>
                          <a:cs typeface="Nunito"/>
                          <a:sym typeface="Nunito"/>
                        </a:rPr>
                        <a:t> 46 - 49</a:t>
                      </a:r>
                      <a:endParaRPr sz="1200">
                        <a:solidFill>
                          <a:schemeClr val="lt1"/>
                        </a:solidFill>
                        <a:latin typeface="Nunito"/>
                        <a:ea typeface="Nunito"/>
                        <a:cs typeface="Nunito"/>
                        <a:sym typeface="Nunito"/>
                      </a:endParaRPr>
                    </a:p>
                  </a:txBody>
                  <a:tcPr marT="91425" marB="91425" marR="91425" marL="91425">
                    <a:gradFill>
                      <a:gsLst>
                        <a:gs pos="0">
                          <a:srgbClr val="3177EE"/>
                        </a:gs>
                        <a:gs pos="100000">
                          <a:srgbClr val="113D8A"/>
                        </a:gs>
                      </a:gsLst>
                      <a:path path="circle">
                        <a:fillToRect b="50%" l="50%" r="50%" t="50%"/>
                      </a:path>
                      <a:tileRect/>
                    </a:gradFill>
                  </a:tcPr>
                </a:tc>
              </a:tr>
              <a:tr h="516750">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19BAI10017</a:t>
                      </a:r>
                      <a:endParaRPr sz="1200">
                        <a:solidFill>
                          <a:schemeClr val="lt1"/>
                        </a:solidFill>
                        <a:latin typeface="Nunito"/>
                        <a:ea typeface="Nunito"/>
                        <a:cs typeface="Nunito"/>
                        <a:sym typeface="Nunito"/>
                      </a:endParaRPr>
                    </a:p>
                  </a:txBody>
                  <a:tcPr marT="91425" marB="91425" marR="91425" marL="91425">
                    <a:gradFill>
                      <a:gsLst>
                        <a:gs pos="0">
                          <a:srgbClr val="00D2E9"/>
                        </a:gs>
                        <a:gs pos="100000">
                          <a:srgbClr val="045962"/>
                        </a:gs>
                      </a:gsLst>
                      <a:path path="circle">
                        <a:fillToRect b="50%" l="50%" r="50%" t="50%"/>
                      </a:path>
                      <a:tileRect/>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Shanzeh Batool</a:t>
                      </a:r>
                      <a:endParaRPr sz="1200">
                        <a:solidFill>
                          <a:schemeClr val="lt1"/>
                        </a:solidFill>
                        <a:latin typeface="Nunito"/>
                        <a:ea typeface="Nunito"/>
                        <a:cs typeface="Nunito"/>
                        <a:sym typeface="Nunito"/>
                      </a:endParaRPr>
                    </a:p>
                  </a:txBody>
                  <a:tcPr marT="91425" marB="91425" marR="91425" marL="91425">
                    <a:gradFill>
                      <a:gsLst>
                        <a:gs pos="0">
                          <a:srgbClr val="00D2E9"/>
                        </a:gs>
                        <a:gs pos="100000">
                          <a:srgbClr val="045962"/>
                        </a:gs>
                      </a:gsLst>
                      <a:path path="circle">
                        <a:fillToRect b="50%" l="50%" r="50%" t="50%"/>
                      </a:path>
                      <a:tileRect/>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Android application development of first 3 screens &amp; integration with Firebase database.</a:t>
                      </a:r>
                      <a:endParaRPr sz="1200">
                        <a:solidFill>
                          <a:schemeClr val="lt1"/>
                        </a:solidFill>
                        <a:latin typeface="Nunito"/>
                        <a:ea typeface="Nunito"/>
                        <a:cs typeface="Nunito"/>
                        <a:sym typeface="Nunito"/>
                      </a:endParaRPr>
                    </a:p>
                  </a:txBody>
                  <a:tcPr marT="91425" marB="91425" marR="91425" marL="91425">
                    <a:gradFill>
                      <a:gsLst>
                        <a:gs pos="0">
                          <a:srgbClr val="00D2E9"/>
                        </a:gs>
                        <a:gs pos="100000">
                          <a:srgbClr val="045962"/>
                        </a:gs>
                      </a:gsLst>
                      <a:path path="circle">
                        <a:fillToRect b="50%" l="50%" r="50%" t="50%"/>
                      </a:path>
                      <a:tileRect/>
                    </a:gradFill>
                  </a:tcPr>
                </a:tc>
                <a:tc>
                  <a:txBody>
                    <a:bodyPr/>
                    <a:lstStyle/>
                    <a:p>
                      <a:pPr indent="0" lvl="0" marL="0" rtl="0" algn="ctr">
                        <a:spcBef>
                          <a:spcPts val="0"/>
                        </a:spcBef>
                        <a:spcAft>
                          <a:spcPts val="0"/>
                        </a:spcAft>
                        <a:buNone/>
                      </a:pPr>
                      <a:r>
                        <a:rPr lang="en" sz="1200">
                          <a:solidFill>
                            <a:schemeClr val="lt1"/>
                          </a:solidFill>
                          <a:latin typeface="Nunito"/>
                          <a:ea typeface="Nunito"/>
                          <a:cs typeface="Nunito"/>
                          <a:sym typeface="Nunito"/>
                        </a:rPr>
                        <a:t>56 - 61</a:t>
                      </a:r>
                      <a:endParaRPr sz="1200">
                        <a:solidFill>
                          <a:schemeClr val="lt1"/>
                        </a:solidFill>
                        <a:latin typeface="Nunito"/>
                        <a:ea typeface="Nunito"/>
                        <a:cs typeface="Nunito"/>
                        <a:sym typeface="Nunito"/>
                      </a:endParaRPr>
                    </a:p>
                  </a:txBody>
                  <a:tcPr marT="91425" marB="91425" marR="91425" marL="91425">
                    <a:gradFill>
                      <a:gsLst>
                        <a:gs pos="0">
                          <a:srgbClr val="00D2E9"/>
                        </a:gs>
                        <a:gs pos="100000">
                          <a:srgbClr val="045962"/>
                        </a:gs>
                      </a:gsLst>
                      <a:path path="circle">
                        <a:fillToRect b="50%" l="50%" r="50%" t="50%"/>
                      </a:path>
                      <a:tileRect/>
                    </a:gradFill>
                  </a:tcPr>
                </a:tc>
              </a:tr>
              <a:tr h="42002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19BAI10081</a:t>
                      </a:r>
                      <a:endParaRPr sz="1200">
                        <a:latin typeface="Nunito"/>
                        <a:ea typeface="Nunito"/>
                        <a:cs typeface="Nunito"/>
                        <a:sym typeface="Nunito"/>
                      </a:endParaRPr>
                    </a:p>
                  </a:txBody>
                  <a:tcPr marT="91425" marB="91425" marR="91425" marL="91425">
                    <a:gradFill>
                      <a:gsLst>
                        <a:gs pos="0">
                          <a:srgbClr val="FFF6DB"/>
                        </a:gs>
                        <a:gs pos="100000">
                          <a:srgbClr val="FAD25C"/>
                        </a:gs>
                      </a:gsLst>
                      <a:lin ang="5400012" scaled="0"/>
                    </a:gradFill>
                  </a:tcPr>
                </a:tc>
                <a:tc>
                  <a:txBody>
                    <a:bodyPr/>
                    <a:lstStyle/>
                    <a:p>
                      <a:pPr indent="0" lvl="0" marL="0" rtl="0" algn="l">
                        <a:spcBef>
                          <a:spcPts val="0"/>
                        </a:spcBef>
                        <a:spcAft>
                          <a:spcPts val="0"/>
                        </a:spcAft>
                        <a:buNone/>
                      </a:pPr>
                      <a:r>
                        <a:rPr lang="en" sz="1200">
                          <a:latin typeface="Nunito"/>
                          <a:ea typeface="Nunito"/>
                          <a:cs typeface="Nunito"/>
                          <a:sym typeface="Nunito"/>
                        </a:rPr>
                        <a:t>Vaibhav Roy</a:t>
                      </a:r>
                      <a:endParaRPr sz="1200">
                        <a:latin typeface="Nunito"/>
                        <a:ea typeface="Nunito"/>
                        <a:cs typeface="Nunito"/>
                        <a:sym typeface="Nunito"/>
                      </a:endParaRPr>
                    </a:p>
                  </a:txBody>
                  <a:tcPr marT="91425" marB="91425" marR="91425" marL="91425">
                    <a:gradFill>
                      <a:gsLst>
                        <a:gs pos="0">
                          <a:srgbClr val="FFF6DB"/>
                        </a:gs>
                        <a:gs pos="100000">
                          <a:srgbClr val="FAD25C"/>
                        </a:gs>
                      </a:gsLst>
                      <a:lin ang="5400012" scaled="0"/>
                    </a:gradFill>
                  </a:tcPr>
                </a:tc>
                <a:tc>
                  <a:txBody>
                    <a:bodyPr/>
                    <a:lstStyle/>
                    <a:p>
                      <a:pPr indent="0" lvl="0" marL="0" rtl="0" algn="l">
                        <a:spcBef>
                          <a:spcPts val="0"/>
                        </a:spcBef>
                        <a:spcAft>
                          <a:spcPts val="0"/>
                        </a:spcAft>
                        <a:buNone/>
                      </a:pPr>
                      <a:r>
                        <a:rPr lang="en" sz="1200">
                          <a:latin typeface="Nunito"/>
                          <a:ea typeface="Nunito"/>
                          <a:cs typeface="Nunito"/>
                          <a:sym typeface="Nunito"/>
                        </a:rPr>
                        <a:t>Basic commands on Mongodb and explanation.</a:t>
                      </a:r>
                      <a:endParaRPr sz="1200">
                        <a:latin typeface="Nunito"/>
                        <a:ea typeface="Nunito"/>
                        <a:cs typeface="Nunito"/>
                        <a:sym typeface="Nunito"/>
                      </a:endParaRPr>
                    </a:p>
                  </a:txBody>
                  <a:tcPr marT="91425" marB="91425" marR="91425" marL="91425">
                    <a:gradFill>
                      <a:gsLst>
                        <a:gs pos="0">
                          <a:srgbClr val="FFF6DB"/>
                        </a:gs>
                        <a:gs pos="100000">
                          <a:srgbClr val="FAD25C"/>
                        </a:gs>
                      </a:gsLst>
                      <a:lin ang="5400012" scaled="0"/>
                    </a:gradFill>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43 </a:t>
                      </a:r>
                      <a:r>
                        <a:rPr lang="en" sz="1200">
                          <a:solidFill>
                            <a:schemeClr val="dk1"/>
                          </a:solidFill>
                          <a:latin typeface="Nunito"/>
                          <a:ea typeface="Nunito"/>
                          <a:cs typeface="Nunito"/>
                          <a:sym typeface="Nunito"/>
                        </a:rPr>
                        <a:t>- 45</a:t>
                      </a:r>
                      <a:endParaRPr sz="1200">
                        <a:latin typeface="Nunito"/>
                        <a:ea typeface="Nunito"/>
                        <a:cs typeface="Nunito"/>
                        <a:sym typeface="Nunito"/>
                      </a:endParaRPr>
                    </a:p>
                  </a:txBody>
                  <a:tcPr marT="91425" marB="91425" marR="91425" marL="91425">
                    <a:gradFill>
                      <a:gsLst>
                        <a:gs pos="0">
                          <a:srgbClr val="FFF6DB"/>
                        </a:gs>
                        <a:gs pos="100000">
                          <a:srgbClr val="FAD25C"/>
                        </a:gs>
                      </a:gsLst>
                      <a:lin ang="5400012" scaled="0"/>
                    </a:gradFill>
                  </a:tcPr>
                </a:tc>
              </a:tr>
              <a:tr h="517175">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19BAI10095</a:t>
                      </a:r>
                      <a:endParaRPr b="1" sz="1200">
                        <a:solidFill>
                          <a:schemeClr val="lt1"/>
                        </a:solidFill>
                        <a:latin typeface="Nunito"/>
                        <a:ea typeface="Nunito"/>
                        <a:cs typeface="Nunito"/>
                        <a:sym typeface="Nunito"/>
                      </a:endParaRPr>
                    </a:p>
                  </a:txBody>
                  <a:tcPr marT="91425" marB="91425" marR="91425" marL="91425">
                    <a:gradFill>
                      <a:gsLst>
                        <a:gs pos="0">
                          <a:srgbClr val="DB0000"/>
                        </a:gs>
                        <a:gs pos="100000">
                          <a:srgbClr val="540303"/>
                        </a:gs>
                      </a:gsLst>
                      <a:path path="circle">
                        <a:fillToRect b="50%" l="50%" r="50%" t="50%"/>
                      </a:path>
                      <a:tileRect/>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Karan Jain</a:t>
                      </a:r>
                      <a:endParaRPr sz="1200">
                        <a:solidFill>
                          <a:schemeClr val="lt1"/>
                        </a:solidFill>
                        <a:latin typeface="Nunito"/>
                        <a:ea typeface="Nunito"/>
                        <a:cs typeface="Nunito"/>
                        <a:sym typeface="Nunito"/>
                      </a:endParaRPr>
                    </a:p>
                  </a:txBody>
                  <a:tcPr marT="91425" marB="91425" marR="91425" marL="91425">
                    <a:gradFill>
                      <a:gsLst>
                        <a:gs pos="0">
                          <a:srgbClr val="DB0000"/>
                        </a:gs>
                        <a:gs pos="100000">
                          <a:srgbClr val="540303"/>
                        </a:gs>
                      </a:gsLst>
                      <a:path path="circle">
                        <a:fillToRect b="50%" l="50%" r="50%" t="50%"/>
                      </a:path>
                      <a:tileRect/>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Self Learning on Project modules (API). PPT creation (API).</a:t>
                      </a:r>
                      <a:endParaRPr sz="1200">
                        <a:solidFill>
                          <a:schemeClr val="lt1"/>
                        </a:solidFill>
                        <a:latin typeface="Nunito"/>
                        <a:ea typeface="Nunito"/>
                        <a:cs typeface="Nunito"/>
                        <a:sym typeface="Nunito"/>
                      </a:endParaRPr>
                    </a:p>
                  </a:txBody>
                  <a:tcPr marT="91425" marB="91425" marR="91425" marL="91425">
                    <a:gradFill>
                      <a:gsLst>
                        <a:gs pos="0">
                          <a:srgbClr val="DB0000"/>
                        </a:gs>
                        <a:gs pos="100000">
                          <a:srgbClr val="540303"/>
                        </a:gs>
                      </a:gsLst>
                      <a:path path="circle">
                        <a:fillToRect b="50%" l="50%" r="50%" t="50%"/>
                      </a:path>
                      <a:tileRect/>
                    </a:gradFill>
                  </a:tcPr>
                </a:tc>
                <a:tc>
                  <a:txBody>
                    <a:bodyPr/>
                    <a:lstStyle/>
                    <a:p>
                      <a:pPr indent="0" lvl="0" marL="0" rtl="0" algn="ctr">
                        <a:spcBef>
                          <a:spcPts val="0"/>
                        </a:spcBef>
                        <a:spcAft>
                          <a:spcPts val="0"/>
                        </a:spcAft>
                        <a:buNone/>
                      </a:pPr>
                      <a:r>
                        <a:rPr lang="en" sz="1200">
                          <a:solidFill>
                            <a:schemeClr val="lt1"/>
                          </a:solidFill>
                          <a:latin typeface="Nunito"/>
                          <a:ea typeface="Nunito"/>
                          <a:cs typeface="Nunito"/>
                          <a:sym typeface="Nunito"/>
                        </a:rPr>
                        <a:t>32, 53 - 55</a:t>
                      </a:r>
                      <a:endParaRPr sz="1200">
                        <a:solidFill>
                          <a:schemeClr val="lt1"/>
                        </a:solidFill>
                        <a:latin typeface="Nunito"/>
                        <a:ea typeface="Nunito"/>
                        <a:cs typeface="Nunito"/>
                        <a:sym typeface="Nunito"/>
                      </a:endParaRPr>
                    </a:p>
                  </a:txBody>
                  <a:tcPr marT="91425" marB="91425" marR="91425" marL="91425">
                    <a:gradFill>
                      <a:gsLst>
                        <a:gs pos="0">
                          <a:srgbClr val="DB0000"/>
                        </a:gs>
                        <a:gs pos="100000">
                          <a:srgbClr val="540303"/>
                        </a:gs>
                      </a:gsLst>
                      <a:path path="circle">
                        <a:fillToRect b="50%" l="50%" r="50%" t="50%"/>
                      </a:path>
                      <a:tileRect/>
                    </a:gradFill>
                  </a:tcPr>
                </a:tc>
              </a:tr>
              <a:tr h="6564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19BAI10139</a:t>
                      </a:r>
                      <a:endParaRPr sz="1200">
                        <a:solidFill>
                          <a:schemeClr val="dk1"/>
                        </a:solidFill>
                        <a:latin typeface="Nunito"/>
                        <a:ea typeface="Nunito"/>
                        <a:cs typeface="Nunito"/>
                        <a:sym typeface="Nunito"/>
                      </a:endParaRPr>
                    </a:p>
                  </a:txBody>
                  <a:tcPr marT="91425" marB="91425" marR="91425" marL="91425">
                    <a:gradFill>
                      <a:gsLst>
                        <a:gs pos="0">
                          <a:srgbClr val="FDECDB"/>
                        </a:gs>
                        <a:gs pos="100000">
                          <a:srgbClr val="F0A963"/>
                        </a:gs>
                      </a:gsLst>
                      <a:path path="circle">
                        <a:fillToRect b="50%" l="50%" r="50%" t="50%"/>
                      </a:path>
                      <a:tileRect/>
                    </a:gradFill>
                  </a:tcPr>
                </a:tc>
                <a:tc>
                  <a:txBody>
                    <a:bodyPr/>
                    <a:lstStyle/>
                    <a:p>
                      <a:pPr indent="0" lvl="0" marL="0" rtl="0" algn="l">
                        <a:spcBef>
                          <a:spcPts val="0"/>
                        </a:spcBef>
                        <a:spcAft>
                          <a:spcPts val="0"/>
                        </a:spcAft>
                        <a:buNone/>
                      </a:pPr>
                      <a:r>
                        <a:rPr lang="en" sz="1200">
                          <a:solidFill>
                            <a:schemeClr val="dk1"/>
                          </a:solidFill>
                          <a:latin typeface="Nunito"/>
                          <a:ea typeface="Nunito"/>
                          <a:cs typeface="Nunito"/>
                          <a:sym typeface="Nunito"/>
                        </a:rPr>
                        <a:t>Shalini Das</a:t>
                      </a:r>
                      <a:endParaRPr sz="1200">
                        <a:solidFill>
                          <a:schemeClr val="dk1"/>
                        </a:solidFill>
                        <a:latin typeface="Nunito"/>
                        <a:ea typeface="Nunito"/>
                        <a:cs typeface="Nunito"/>
                        <a:sym typeface="Nunito"/>
                      </a:endParaRPr>
                    </a:p>
                  </a:txBody>
                  <a:tcPr marT="91425" marB="91425" marR="91425" marL="91425">
                    <a:gradFill>
                      <a:gsLst>
                        <a:gs pos="0">
                          <a:srgbClr val="FDECDB"/>
                        </a:gs>
                        <a:gs pos="100000">
                          <a:srgbClr val="F0A963"/>
                        </a:gs>
                      </a:gsLst>
                      <a:path path="circle">
                        <a:fillToRect b="50%" l="50%" r="50%" t="50%"/>
                      </a:path>
                      <a:tileRect/>
                    </a:gradFill>
                  </a:tcPr>
                </a:tc>
                <a:tc>
                  <a:txBody>
                    <a:bodyPr/>
                    <a:lstStyle/>
                    <a:p>
                      <a:pPr indent="0" lvl="0" marL="0" rtl="0" algn="l">
                        <a:spcBef>
                          <a:spcPts val="0"/>
                        </a:spcBef>
                        <a:spcAft>
                          <a:spcPts val="0"/>
                        </a:spcAft>
                        <a:buNone/>
                      </a:pPr>
                      <a:r>
                        <a:rPr lang="en" sz="1200">
                          <a:solidFill>
                            <a:schemeClr val="dk1"/>
                          </a:solidFill>
                          <a:latin typeface="Nunito"/>
                          <a:ea typeface="Nunito"/>
                          <a:cs typeface="Nunito"/>
                          <a:sym typeface="Nunito"/>
                        </a:rPr>
                        <a:t>Implementation of asterisk, python speech </a:t>
                      </a:r>
                      <a:r>
                        <a:rPr lang="en" sz="1200">
                          <a:solidFill>
                            <a:schemeClr val="dk1"/>
                          </a:solidFill>
                          <a:latin typeface="Nunito"/>
                          <a:ea typeface="Nunito"/>
                          <a:cs typeface="Nunito"/>
                          <a:sym typeface="Nunito"/>
                        </a:rPr>
                        <a:t>recognition</a:t>
                      </a:r>
                      <a:r>
                        <a:rPr lang="en" sz="1200">
                          <a:solidFill>
                            <a:schemeClr val="dk1"/>
                          </a:solidFill>
                          <a:latin typeface="Nunito"/>
                          <a:ea typeface="Nunito"/>
                          <a:cs typeface="Nunito"/>
                          <a:sym typeface="Nunito"/>
                        </a:rPr>
                        <a:t>, text to speech conversion and information extraction </a:t>
                      </a:r>
                      <a:r>
                        <a:rPr lang="en" sz="1200">
                          <a:solidFill>
                            <a:schemeClr val="dk1"/>
                          </a:solidFill>
                          <a:latin typeface="Nunito"/>
                          <a:ea typeface="Nunito"/>
                          <a:cs typeface="Nunito"/>
                          <a:sym typeface="Nunito"/>
                        </a:rPr>
                        <a:t>on text</a:t>
                      </a:r>
                      <a:r>
                        <a:rPr lang="en"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a:txBody>
                  <a:tcPr marT="91425" marB="91425" marR="91425" marL="91425">
                    <a:gradFill>
                      <a:gsLst>
                        <a:gs pos="0">
                          <a:srgbClr val="FDECDB"/>
                        </a:gs>
                        <a:gs pos="100000">
                          <a:srgbClr val="F0A963"/>
                        </a:gs>
                      </a:gsLst>
                      <a:path path="circle">
                        <a:fillToRect b="50%" l="50%" r="50%" t="50%"/>
                      </a:path>
                      <a:tileRect/>
                    </a:gra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37-42</a:t>
                      </a:r>
                      <a:endParaRPr sz="1200">
                        <a:solidFill>
                          <a:schemeClr val="dk1"/>
                        </a:solidFill>
                        <a:latin typeface="Nunito"/>
                        <a:ea typeface="Nunito"/>
                        <a:cs typeface="Nunito"/>
                        <a:sym typeface="Nunito"/>
                      </a:endParaRPr>
                    </a:p>
                  </a:txBody>
                  <a:tcPr marT="91425" marB="91425" marR="91425" marL="91425">
                    <a:gradFill>
                      <a:gsLst>
                        <a:gs pos="0">
                          <a:srgbClr val="FDECDB"/>
                        </a:gs>
                        <a:gs pos="100000">
                          <a:srgbClr val="F0A963"/>
                        </a:gs>
                      </a:gsLst>
                      <a:path path="circle">
                        <a:fillToRect b="50%" l="50%" r="50%" t="50%"/>
                      </a:path>
                      <a:tileRect/>
                    </a:gradFill>
                  </a:tcPr>
                </a:tc>
              </a:tr>
              <a:tr h="71132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19BCE10108</a:t>
                      </a:r>
                      <a:endParaRPr sz="1200">
                        <a:latin typeface="Nunito"/>
                        <a:ea typeface="Nunito"/>
                        <a:cs typeface="Nunito"/>
                        <a:sym typeface="Nunito"/>
                      </a:endParaRPr>
                    </a:p>
                  </a:txBody>
                  <a:tcPr marT="91425" marB="91425" marR="91425" marL="91425">
                    <a:gradFill>
                      <a:gsLst>
                        <a:gs pos="0">
                          <a:srgbClr val="DBD4EB"/>
                        </a:gs>
                        <a:gs pos="100000">
                          <a:srgbClr val="9180BB"/>
                        </a:gs>
                      </a:gsLst>
                      <a:path path="circle">
                        <a:fillToRect b="50%" l="50%" r="50%" t="50%"/>
                      </a:path>
                      <a:tileRect/>
                    </a:gradFill>
                  </a:tcPr>
                </a:tc>
                <a:tc>
                  <a:txBody>
                    <a:bodyPr/>
                    <a:lstStyle/>
                    <a:p>
                      <a:pPr indent="0" lvl="0" marL="0" rtl="0" algn="l">
                        <a:spcBef>
                          <a:spcPts val="0"/>
                        </a:spcBef>
                        <a:spcAft>
                          <a:spcPts val="0"/>
                        </a:spcAft>
                        <a:buNone/>
                      </a:pPr>
                      <a:r>
                        <a:rPr lang="en" sz="1200">
                          <a:latin typeface="Nunito"/>
                          <a:ea typeface="Nunito"/>
                          <a:cs typeface="Nunito"/>
                          <a:sym typeface="Nunito"/>
                        </a:rPr>
                        <a:t>Ashi Sachan</a:t>
                      </a:r>
                      <a:endParaRPr sz="1200">
                        <a:latin typeface="Nunito"/>
                        <a:ea typeface="Nunito"/>
                        <a:cs typeface="Nunito"/>
                        <a:sym typeface="Nunito"/>
                      </a:endParaRPr>
                    </a:p>
                  </a:txBody>
                  <a:tcPr marT="91425" marB="91425" marR="91425" marL="91425">
                    <a:gradFill>
                      <a:gsLst>
                        <a:gs pos="0">
                          <a:srgbClr val="DBD4EB"/>
                        </a:gs>
                        <a:gs pos="100000">
                          <a:srgbClr val="9180BB"/>
                        </a:gs>
                      </a:gsLst>
                      <a:path path="circle">
                        <a:fillToRect b="50%" l="50%" r="50%" t="50%"/>
                      </a:path>
                      <a:tileRect/>
                    </a:gradFill>
                  </a:tcPr>
                </a:tc>
                <a:tc>
                  <a:txBody>
                    <a:bodyPr/>
                    <a:lstStyle/>
                    <a:p>
                      <a:pPr indent="0" lvl="0" marL="0" rtl="0" algn="l">
                        <a:lnSpc>
                          <a:spcPct val="115000"/>
                        </a:lnSpc>
                        <a:spcBef>
                          <a:spcPts val="0"/>
                        </a:spcBef>
                        <a:spcAft>
                          <a:spcPts val="1200"/>
                        </a:spcAft>
                        <a:buNone/>
                      </a:pPr>
                      <a:r>
                        <a:rPr lang="en" sz="1200">
                          <a:solidFill>
                            <a:schemeClr val="dk1"/>
                          </a:solidFill>
                          <a:latin typeface="Nunito"/>
                          <a:ea typeface="Nunito"/>
                          <a:cs typeface="Nunito"/>
                          <a:sym typeface="Nunito"/>
                        </a:rPr>
                        <a:t>Android Application </a:t>
                      </a:r>
                      <a:r>
                        <a:rPr lang="en" sz="1200">
                          <a:solidFill>
                            <a:schemeClr val="dk1"/>
                          </a:solidFill>
                          <a:latin typeface="Nunito"/>
                          <a:ea typeface="Nunito"/>
                          <a:cs typeface="Nunito"/>
                          <a:sym typeface="Nunito"/>
                        </a:rPr>
                        <a:t>development</a:t>
                      </a:r>
                      <a:r>
                        <a:rPr lang="en" sz="1200">
                          <a:solidFill>
                            <a:schemeClr val="dk1"/>
                          </a:solidFill>
                          <a:latin typeface="Nunito"/>
                          <a:ea typeface="Nunito"/>
                          <a:cs typeface="Nunito"/>
                          <a:sym typeface="Nunito"/>
                        </a:rPr>
                        <a:t>. </a:t>
                      </a:r>
                      <a:r>
                        <a:rPr lang="en" sz="1200">
                          <a:solidFill>
                            <a:schemeClr val="dk1"/>
                          </a:solidFill>
                          <a:latin typeface="Nunito"/>
                          <a:ea typeface="Nunito"/>
                          <a:cs typeface="Nunito"/>
                          <a:sym typeface="Nunito"/>
                        </a:rPr>
                        <a:t>Dashboard development of the android app. XML Code for the dashboard. </a:t>
                      </a:r>
                      <a:endParaRPr sz="1200">
                        <a:solidFill>
                          <a:schemeClr val="dk1"/>
                        </a:solidFill>
                        <a:latin typeface="Nunito"/>
                        <a:ea typeface="Nunito"/>
                        <a:cs typeface="Nunito"/>
                        <a:sym typeface="Nunito"/>
                      </a:endParaRPr>
                    </a:p>
                  </a:txBody>
                  <a:tcPr marT="91425" marB="91425" marR="91425" marL="91425">
                    <a:gradFill>
                      <a:gsLst>
                        <a:gs pos="0">
                          <a:srgbClr val="DBD4EB"/>
                        </a:gs>
                        <a:gs pos="100000">
                          <a:srgbClr val="9180BB"/>
                        </a:gs>
                      </a:gsLst>
                      <a:path path="circle">
                        <a:fillToRect b="50%" l="50%" r="50%" t="50%"/>
                      </a:path>
                      <a:tileRect/>
                    </a:gradFill>
                  </a:tcPr>
                </a:tc>
                <a:tc>
                  <a:txBody>
                    <a:bodyPr/>
                    <a:lstStyle/>
                    <a:p>
                      <a:pPr indent="0" lvl="0" marL="0" rtl="0" algn="ctr">
                        <a:spcBef>
                          <a:spcPts val="0"/>
                        </a:spcBef>
                        <a:spcAft>
                          <a:spcPts val="0"/>
                        </a:spcAft>
                        <a:buNone/>
                      </a:pPr>
                      <a:r>
                        <a:rPr lang="en" sz="1200">
                          <a:latin typeface="Nunito"/>
                          <a:ea typeface="Nunito"/>
                          <a:cs typeface="Nunito"/>
                          <a:sym typeface="Nunito"/>
                        </a:rPr>
                        <a:t>62-68</a:t>
                      </a:r>
                      <a:endParaRPr sz="1200">
                        <a:latin typeface="Nunito"/>
                        <a:ea typeface="Nunito"/>
                        <a:cs typeface="Nunito"/>
                        <a:sym typeface="Nunito"/>
                      </a:endParaRPr>
                    </a:p>
                  </a:txBody>
                  <a:tcPr marT="91425" marB="91425" marR="91425" marL="91425">
                    <a:gradFill>
                      <a:gsLst>
                        <a:gs pos="0">
                          <a:srgbClr val="DBD4EB"/>
                        </a:gs>
                        <a:gs pos="100000">
                          <a:srgbClr val="9180BB"/>
                        </a:gs>
                      </a:gsLst>
                      <a:path path="circle">
                        <a:fillToRect b="50%" l="50%" r="50%" t="50%"/>
                      </a:path>
                      <a:tileRect/>
                    </a:gradFill>
                  </a:tcPr>
                </a:tc>
              </a:tr>
              <a:tr h="55532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19BCY10044</a:t>
                      </a:r>
                      <a:endParaRPr sz="1200">
                        <a:latin typeface="Nunito"/>
                        <a:ea typeface="Nunito"/>
                        <a:cs typeface="Nunito"/>
                        <a:sym typeface="Nunito"/>
                      </a:endParaRPr>
                    </a:p>
                  </a:txBody>
                  <a:tcPr marT="91425" marB="91425" marR="91425" marL="91425">
                    <a:gradFill>
                      <a:gsLst>
                        <a:gs pos="0">
                          <a:srgbClr val="D4E5F5"/>
                        </a:gs>
                        <a:gs pos="100000">
                          <a:srgbClr val="70A4D5"/>
                        </a:gs>
                      </a:gsLst>
                      <a:lin ang="5400012" scaled="0"/>
                    </a:gradFill>
                  </a:tcPr>
                </a:tc>
                <a:tc>
                  <a:txBody>
                    <a:bodyPr/>
                    <a:lstStyle/>
                    <a:p>
                      <a:pPr indent="0" lvl="0" marL="0" rtl="0" algn="l">
                        <a:spcBef>
                          <a:spcPts val="0"/>
                        </a:spcBef>
                        <a:spcAft>
                          <a:spcPts val="0"/>
                        </a:spcAft>
                        <a:buNone/>
                      </a:pPr>
                      <a:r>
                        <a:rPr lang="en" sz="1200">
                          <a:latin typeface="Nunito"/>
                          <a:ea typeface="Nunito"/>
                          <a:cs typeface="Nunito"/>
                          <a:sym typeface="Nunito"/>
                        </a:rPr>
                        <a:t>Krishna  Kumar Agrawal</a:t>
                      </a:r>
                      <a:endParaRPr sz="1200">
                        <a:latin typeface="Nunito"/>
                        <a:ea typeface="Nunito"/>
                        <a:cs typeface="Nunito"/>
                        <a:sym typeface="Nunito"/>
                      </a:endParaRPr>
                    </a:p>
                  </a:txBody>
                  <a:tcPr marT="91425" marB="91425" marR="91425" marL="91425">
                    <a:gradFill>
                      <a:gsLst>
                        <a:gs pos="0">
                          <a:srgbClr val="D4E5F5"/>
                        </a:gs>
                        <a:gs pos="100000">
                          <a:srgbClr val="70A4D5"/>
                        </a:gs>
                      </a:gsLst>
                      <a:lin ang="5400012" scaled="0"/>
                    </a:gradFill>
                  </a:tcPr>
                </a:tc>
                <a:tc>
                  <a:txBody>
                    <a:bodyPr/>
                    <a:lstStyle/>
                    <a:p>
                      <a:pPr indent="0" lvl="0" marL="0" rtl="0" algn="l">
                        <a:spcBef>
                          <a:spcPts val="0"/>
                        </a:spcBef>
                        <a:spcAft>
                          <a:spcPts val="0"/>
                        </a:spcAft>
                        <a:buNone/>
                      </a:pPr>
                      <a:r>
                        <a:rPr lang="en" sz="1200">
                          <a:latin typeface="Nunito"/>
                          <a:ea typeface="Nunito"/>
                          <a:cs typeface="Nunito"/>
                          <a:sym typeface="Nunito"/>
                        </a:rPr>
                        <a:t>Self Learning and software implementation on Project modules (API).</a:t>
                      </a:r>
                      <a:endParaRPr sz="1200">
                        <a:latin typeface="Nunito"/>
                        <a:ea typeface="Nunito"/>
                        <a:cs typeface="Nunito"/>
                        <a:sym typeface="Nunito"/>
                      </a:endParaRPr>
                    </a:p>
                  </a:txBody>
                  <a:tcPr marT="91425" marB="91425" marR="91425" marL="91425">
                    <a:gradFill>
                      <a:gsLst>
                        <a:gs pos="0">
                          <a:srgbClr val="D4E5F5"/>
                        </a:gs>
                        <a:gs pos="100000">
                          <a:srgbClr val="70A4D5"/>
                        </a:gs>
                      </a:gsLst>
                      <a:lin ang="5400012" scaled="0"/>
                    </a:gradFill>
                  </a:tcPr>
                </a:tc>
                <a:tc>
                  <a:txBody>
                    <a:bodyPr/>
                    <a:lstStyle/>
                    <a:p>
                      <a:pPr indent="0" lvl="0" marL="0" rtl="0" algn="ctr">
                        <a:spcBef>
                          <a:spcPts val="0"/>
                        </a:spcBef>
                        <a:spcAft>
                          <a:spcPts val="0"/>
                        </a:spcAft>
                        <a:buNone/>
                      </a:pPr>
                      <a:r>
                        <a:rPr lang="en" sz="1200">
                          <a:latin typeface="Nunito"/>
                          <a:ea typeface="Nunito"/>
                          <a:cs typeface="Nunito"/>
                          <a:sym typeface="Nunito"/>
                        </a:rPr>
                        <a:t>50 - 52</a:t>
                      </a:r>
                      <a:endParaRPr sz="1200">
                        <a:latin typeface="Nunito"/>
                        <a:ea typeface="Nunito"/>
                        <a:cs typeface="Nunito"/>
                        <a:sym typeface="Nunito"/>
                      </a:endParaRPr>
                    </a:p>
                  </a:txBody>
                  <a:tcPr marT="91425" marB="91425" marR="91425" marL="91425">
                    <a:gradFill>
                      <a:gsLst>
                        <a:gs pos="0">
                          <a:srgbClr val="D4E5F5"/>
                        </a:gs>
                        <a:gs pos="100000">
                          <a:srgbClr val="70A4D5"/>
                        </a:gs>
                      </a:gsLst>
                      <a:lin ang="5400012" scaled="0"/>
                    </a:gradFill>
                  </a:tcPr>
                </a:tc>
              </a:tr>
              <a:tr h="47122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19BEE10020</a:t>
                      </a:r>
                      <a:endParaRPr sz="1200">
                        <a:solidFill>
                          <a:schemeClr val="dk1"/>
                        </a:solidFill>
                        <a:latin typeface="Nunito"/>
                        <a:ea typeface="Nunito"/>
                        <a:cs typeface="Nunito"/>
                        <a:sym typeface="Nunito"/>
                      </a:endParaRPr>
                    </a:p>
                  </a:txBody>
                  <a:tcPr marT="91425" marB="91425" marR="91425" marL="91425">
                    <a:gradFill>
                      <a:gsLst>
                        <a:gs pos="0">
                          <a:srgbClr val="DCECD5"/>
                        </a:gs>
                        <a:gs pos="100000">
                          <a:srgbClr val="93BC81"/>
                        </a:gs>
                      </a:gsLst>
                      <a:lin ang="5400012" scaled="0"/>
                    </a:gradFill>
                  </a:tcPr>
                </a:tc>
                <a:tc>
                  <a:txBody>
                    <a:bodyPr/>
                    <a:lstStyle/>
                    <a:p>
                      <a:pPr indent="0" lvl="0" marL="0" rtl="0" algn="l">
                        <a:spcBef>
                          <a:spcPts val="0"/>
                        </a:spcBef>
                        <a:spcAft>
                          <a:spcPts val="0"/>
                        </a:spcAft>
                        <a:buNone/>
                      </a:pPr>
                      <a:r>
                        <a:rPr lang="en" sz="1200">
                          <a:solidFill>
                            <a:schemeClr val="dk1"/>
                          </a:solidFill>
                          <a:latin typeface="Nunito"/>
                          <a:ea typeface="Nunito"/>
                          <a:cs typeface="Nunito"/>
                          <a:sym typeface="Nunito"/>
                        </a:rPr>
                        <a:t>Rituparna Gupta</a:t>
                      </a:r>
                      <a:endParaRPr sz="1200">
                        <a:solidFill>
                          <a:schemeClr val="dk1"/>
                        </a:solidFill>
                        <a:latin typeface="Nunito"/>
                        <a:ea typeface="Nunito"/>
                        <a:cs typeface="Nunito"/>
                        <a:sym typeface="Nunito"/>
                      </a:endParaRPr>
                    </a:p>
                  </a:txBody>
                  <a:tcPr marT="91425" marB="91425" marR="91425" marL="91425">
                    <a:gradFill>
                      <a:gsLst>
                        <a:gs pos="0">
                          <a:srgbClr val="DCECD5"/>
                        </a:gs>
                        <a:gs pos="100000">
                          <a:srgbClr val="93BC81"/>
                        </a:gs>
                      </a:gsLst>
                      <a:lin ang="5400012" scaled="0"/>
                    </a:gradFill>
                  </a:tcPr>
                </a:tc>
                <a:tc>
                  <a:txBody>
                    <a:bodyPr/>
                    <a:lstStyle/>
                    <a:p>
                      <a:pPr indent="0" lvl="0" marL="0" rtl="0" algn="l">
                        <a:spcBef>
                          <a:spcPts val="0"/>
                        </a:spcBef>
                        <a:spcAft>
                          <a:spcPts val="0"/>
                        </a:spcAft>
                        <a:buNone/>
                      </a:pPr>
                      <a:r>
                        <a:rPr lang="en" sz="1200">
                          <a:solidFill>
                            <a:schemeClr val="dk1"/>
                          </a:solidFill>
                          <a:latin typeface="Nunito"/>
                          <a:ea typeface="Nunito"/>
                          <a:cs typeface="Nunito"/>
                          <a:sym typeface="Nunito"/>
                        </a:rPr>
                        <a:t>Searching and learning of the tools and techniques that can help in speech recognition from phone call</a:t>
                      </a:r>
                      <a:endParaRPr sz="1200">
                        <a:solidFill>
                          <a:schemeClr val="dk1"/>
                        </a:solidFill>
                        <a:latin typeface="Nunito"/>
                        <a:ea typeface="Nunito"/>
                        <a:cs typeface="Nunito"/>
                        <a:sym typeface="Nunito"/>
                      </a:endParaRPr>
                    </a:p>
                  </a:txBody>
                  <a:tcPr marT="91425" marB="91425" marR="91425" marL="91425">
                    <a:gradFill>
                      <a:gsLst>
                        <a:gs pos="0">
                          <a:srgbClr val="DCECD5"/>
                        </a:gs>
                        <a:gs pos="100000">
                          <a:srgbClr val="93BC81"/>
                        </a:gs>
                      </a:gsLst>
                      <a:lin ang="5400012" scaled="0"/>
                    </a:gra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34-36</a:t>
                      </a:r>
                      <a:endParaRPr sz="1200">
                        <a:solidFill>
                          <a:schemeClr val="dk1"/>
                        </a:solidFill>
                        <a:latin typeface="Nunito"/>
                        <a:ea typeface="Nunito"/>
                        <a:cs typeface="Nunito"/>
                        <a:sym typeface="Nunito"/>
                      </a:endParaRPr>
                    </a:p>
                  </a:txBody>
                  <a:tcPr marT="91425" marB="91425" marR="91425" marL="91425">
                    <a:gradFill>
                      <a:gsLst>
                        <a:gs pos="0">
                          <a:srgbClr val="DCECD5"/>
                        </a:gs>
                        <a:gs pos="100000">
                          <a:srgbClr val="93BC81"/>
                        </a:gs>
                      </a:gsLst>
                      <a:lin ang="5400012" scaled="0"/>
                    </a:gra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D2E9"/>
            </a:gs>
            <a:gs pos="100000">
              <a:srgbClr val="045962"/>
            </a:gs>
          </a:gsLst>
          <a:path path="circle">
            <a:fillToRect b="50%" l="50%" r="50%" t="50%"/>
          </a:path>
          <a:tileRect/>
        </a:gradFill>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sz="3300">
                <a:latin typeface="Pacifico"/>
                <a:ea typeface="Pacifico"/>
                <a:cs typeface="Pacifico"/>
                <a:sym typeface="Pacifico"/>
              </a:rPr>
              <a:t>Execution</a:t>
            </a:r>
            <a:endParaRPr b="1" sz="3300">
              <a:latin typeface="Pacifico"/>
              <a:ea typeface="Pacifico"/>
              <a:cs typeface="Pacifico"/>
              <a:sym typeface="Pacifico"/>
            </a:endParaRPr>
          </a:p>
        </p:txBody>
      </p:sp>
      <p:sp>
        <p:nvSpPr>
          <p:cNvPr id="109" name="Google Shape;109;p19"/>
          <p:cNvSpPr txBox="1"/>
          <p:nvPr>
            <p:ph idx="1" type="body"/>
          </p:nvPr>
        </p:nvSpPr>
        <p:spPr>
          <a:xfrm>
            <a:off x="311700" y="1590775"/>
            <a:ext cx="8520600" cy="3379200"/>
          </a:xfrm>
          <a:prstGeom prst="rect">
            <a:avLst/>
          </a:prstGeom>
        </p:spPr>
        <p:txBody>
          <a:bodyPr anchorCtr="0" anchor="t" bIns="91425" lIns="91425" spcFirstLastPara="1" rIns="91425" wrap="square" tIns="91425">
            <a:noAutofit/>
          </a:bodyPr>
          <a:lstStyle/>
          <a:p>
            <a:pPr indent="-317500" lvl="0" marL="457200" rtl="0" algn="l">
              <a:lnSpc>
                <a:spcPct val="105000"/>
              </a:lnSpc>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The user that is the person who is in need of food, will contact us and will tell us his name and his location in his native language.</a:t>
            </a:r>
            <a:endParaRPr sz="1400">
              <a:solidFill>
                <a:schemeClr val="dk1"/>
              </a:solidFill>
              <a:latin typeface="Nunito"/>
              <a:ea typeface="Nunito"/>
              <a:cs typeface="Nunito"/>
              <a:sym typeface="Nunito"/>
            </a:endParaRPr>
          </a:p>
          <a:p>
            <a:pPr indent="-317500" lvl="0" marL="457200" rtl="0" algn="l">
              <a:lnSpc>
                <a:spcPct val="105000"/>
              </a:lnSpc>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The information conveyed by him will be stored in text form.</a:t>
            </a:r>
            <a:endParaRPr sz="1400">
              <a:solidFill>
                <a:schemeClr val="dk1"/>
              </a:solidFill>
              <a:latin typeface="Nunito"/>
              <a:ea typeface="Nunito"/>
              <a:cs typeface="Nunito"/>
              <a:sym typeface="Nunito"/>
            </a:endParaRPr>
          </a:p>
          <a:p>
            <a:pPr indent="-317500" lvl="0" marL="457200" rtl="0" algn="l">
              <a:lnSpc>
                <a:spcPct val="105000"/>
              </a:lnSpc>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Since the AI will accept english language only, here will come the role of translator.</a:t>
            </a:r>
            <a:endParaRPr sz="1400">
              <a:solidFill>
                <a:schemeClr val="dk1"/>
              </a:solidFill>
              <a:latin typeface="Nunito"/>
              <a:ea typeface="Nunito"/>
              <a:cs typeface="Nunito"/>
              <a:sym typeface="Nunito"/>
            </a:endParaRPr>
          </a:p>
          <a:p>
            <a:pPr indent="-317500" lvl="0" marL="457200" rtl="0" algn="l">
              <a:lnSpc>
                <a:spcPct val="105000"/>
              </a:lnSpc>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The translator will accept the text stored in the particular language and then, will translate it into english language.</a:t>
            </a:r>
            <a:endParaRPr sz="1400">
              <a:solidFill>
                <a:schemeClr val="dk1"/>
              </a:solidFill>
              <a:latin typeface="Nunito"/>
              <a:ea typeface="Nunito"/>
              <a:cs typeface="Nunito"/>
              <a:sym typeface="Nunito"/>
            </a:endParaRPr>
          </a:p>
          <a:p>
            <a:pPr indent="-317500" lvl="0" marL="457200" rtl="0" algn="l">
              <a:lnSpc>
                <a:spcPct val="105000"/>
              </a:lnSpc>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The language will now be readable by the AI and information now can processed and proceed for further work.</a:t>
            </a:r>
            <a:endParaRPr sz="1400">
              <a:solidFill>
                <a:schemeClr val="dk1"/>
              </a:solidFill>
              <a:latin typeface="Nunito"/>
              <a:ea typeface="Nunito"/>
              <a:cs typeface="Nunito"/>
              <a:sym typeface="Nunito"/>
            </a:endParaRPr>
          </a:p>
          <a:p>
            <a:pPr indent="0" lvl="0" marL="457200" rtl="0" algn="l">
              <a:lnSpc>
                <a:spcPct val="105000"/>
              </a:lnSpc>
              <a:spcBef>
                <a:spcPts val="1200"/>
              </a:spcBef>
              <a:spcAft>
                <a:spcPts val="1200"/>
              </a:spcAft>
              <a:buNone/>
            </a:pPr>
            <a:r>
              <a:t/>
            </a:r>
            <a:endParaRPr sz="14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573" name="Shape 573"/>
        <p:cNvGrpSpPr/>
        <p:nvPr/>
      </p:nvGrpSpPr>
      <p:grpSpPr>
        <a:xfrm>
          <a:off x="0" y="0"/>
          <a:ext cx="0" cy="0"/>
          <a:chOff x="0" y="0"/>
          <a:chExt cx="0" cy="0"/>
        </a:xfrm>
      </p:grpSpPr>
      <p:sp>
        <p:nvSpPr>
          <p:cNvPr id="574" name="Google Shape;57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acifico"/>
                <a:ea typeface="Pacifico"/>
                <a:cs typeface="Pacifico"/>
                <a:sym typeface="Pacifico"/>
              </a:rPr>
              <a:t>References</a:t>
            </a:r>
            <a:endParaRPr b="1">
              <a:latin typeface="Pacifico"/>
              <a:ea typeface="Pacifico"/>
              <a:cs typeface="Pacifico"/>
              <a:sym typeface="Pacifico"/>
            </a:endParaRPr>
          </a:p>
        </p:txBody>
      </p:sp>
      <p:sp>
        <p:nvSpPr>
          <p:cNvPr id="575" name="Google Shape;575;p82"/>
          <p:cNvSpPr txBox="1"/>
          <p:nvPr>
            <p:ph idx="1" type="body"/>
          </p:nvPr>
        </p:nvSpPr>
        <p:spPr>
          <a:xfrm>
            <a:off x="311700" y="1152475"/>
            <a:ext cx="8520600" cy="378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500" u="sng">
                <a:solidFill>
                  <a:schemeClr val="hlink"/>
                </a:solidFill>
                <a:latin typeface="Nunito"/>
                <a:ea typeface="Nunito"/>
                <a:cs typeface="Nunito"/>
                <a:sym typeface="Nunito"/>
                <a:hlinkClick r:id="rId3"/>
              </a:rPr>
              <a:t>https://fastapi.tiangolo.com/</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4"/>
              </a:rPr>
              <a:t>https://realpython.com/fastapi-python-web-apis/</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5"/>
              </a:rPr>
              <a:t>https://www.youtube.com/watch?v=GN6ICac3OXY</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6"/>
              </a:rPr>
              <a:t>https://en.wikipedia.org/wiki/FastAPI</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7"/>
              </a:rPr>
              <a:t>https://developer.android.com/studio/intro</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8"/>
              </a:rPr>
              <a:t>https://firebase.google.com/docs/android/setup</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9"/>
              </a:rPr>
              <a:t>https://www.asterisk.org/</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10"/>
              </a:rPr>
              <a:t>https://buildmedia.readthedocs.org/media/pdf/pycall/latest/pycall.pdf</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11"/>
              </a:rPr>
              <a:t>https://www.youtube.com/watch?v=F7P2Y8wjVdI&amp;t=301s</a:t>
            </a:r>
            <a:r>
              <a:rPr lang="en" sz="1500">
                <a:latin typeface="Nunito"/>
                <a:ea typeface="Nunito"/>
                <a:cs typeface="Nunito"/>
                <a:sym typeface="Nunito"/>
              </a:rPr>
              <a:t> </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 sz="1500" u="sng">
                <a:solidFill>
                  <a:schemeClr val="hlink"/>
                </a:solidFill>
                <a:latin typeface="Nunito"/>
                <a:ea typeface="Nunito"/>
                <a:cs typeface="Nunito"/>
                <a:sym typeface="Nunito"/>
                <a:hlinkClick r:id="rId12"/>
              </a:rPr>
              <a:t>https://docs.mongodb.com/manual/geospatial-queries/</a:t>
            </a:r>
            <a:endParaRPr sz="1500">
              <a:latin typeface="Nunito"/>
              <a:ea typeface="Nunito"/>
              <a:cs typeface="Nunito"/>
              <a:sym typeface="Nunito"/>
            </a:endParaRPr>
          </a:p>
          <a:p>
            <a:pPr indent="0" lvl="0" marL="457200" rtl="0" algn="l">
              <a:spcBef>
                <a:spcPts val="1200"/>
              </a:spcBef>
              <a:spcAft>
                <a:spcPts val="1200"/>
              </a:spcAft>
              <a:buNone/>
            </a:pPr>
            <a:r>
              <a:t/>
            </a:r>
            <a:endParaRPr sz="1500">
              <a:latin typeface="Nunito"/>
              <a:ea typeface="Nunito"/>
              <a:cs typeface="Nunito"/>
              <a:sym typeface="Nuni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3" name="Shape 583"/>
        <p:cNvGrpSpPr/>
        <p:nvPr/>
      </p:nvGrpSpPr>
      <p:grpSpPr>
        <a:xfrm>
          <a:off x="0" y="0"/>
          <a:ext cx="0" cy="0"/>
          <a:chOff x="0" y="0"/>
          <a:chExt cx="0" cy="0"/>
        </a:xfrm>
      </p:grpSpPr>
      <p:pic>
        <p:nvPicPr>
          <p:cNvPr id="584" name="Google Shape;584;p84"/>
          <p:cNvPicPr preferRelativeResize="0"/>
          <p:nvPr/>
        </p:nvPicPr>
        <p:blipFill>
          <a:blip r:embed="rId3">
            <a:alphaModFix/>
          </a:blip>
          <a:stretch>
            <a:fillRect/>
          </a:stretch>
        </p:blipFill>
        <p:spPr>
          <a:xfrm>
            <a:off x="7057825" y="-662925"/>
            <a:ext cx="2408800" cy="2408800"/>
          </a:xfrm>
          <a:prstGeom prst="rect">
            <a:avLst/>
          </a:prstGeom>
          <a:noFill/>
          <a:ln>
            <a:noFill/>
          </a:ln>
        </p:spPr>
      </p:pic>
      <p:pic>
        <p:nvPicPr>
          <p:cNvPr id="585" name="Google Shape;585;p84"/>
          <p:cNvPicPr preferRelativeResize="0"/>
          <p:nvPr/>
        </p:nvPicPr>
        <p:blipFill>
          <a:blip r:embed="rId4">
            <a:alphaModFix amt="45000"/>
          </a:blip>
          <a:stretch>
            <a:fillRect/>
          </a:stretch>
        </p:blipFill>
        <p:spPr>
          <a:xfrm>
            <a:off x="0" y="97525"/>
            <a:ext cx="9144000" cy="5143500"/>
          </a:xfrm>
          <a:prstGeom prst="rect">
            <a:avLst/>
          </a:prstGeom>
          <a:noFill/>
          <a:ln>
            <a:noFill/>
          </a:ln>
        </p:spPr>
      </p:pic>
      <p:sp>
        <p:nvSpPr>
          <p:cNvPr id="586" name="Google Shape;586;p84"/>
          <p:cNvSpPr txBox="1"/>
          <p:nvPr/>
        </p:nvSpPr>
        <p:spPr>
          <a:xfrm>
            <a:off x="1716300" y="3313375"/>
            <a:ext cx="5711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00FF00"/>
                </a:solidFill>
                <a:latin typeface="Nunito SemiBold"/>
                <a:ea typeface="Nunito SemiBold"/>
                <a:cs typeface="Nunito SemiBold"/>
                <a:sym typeface="Nunito SemiBold"/>
              </a:rPr>
              <a:t>#PHASE - II - REVIEW - 2</a:t>
            </a:r>
            <a:endParaRPr sz="3500">
              <a:solidFill>
                <a:srgbClr val="00FF00"/>
              </a:solidFill>
              <a:latin typeface="Nunito SemiBold"/>
              <a:ea typeface="Nunito SemiBold"/>
              <a:cs typeface="Nunito SemiBold"/>
              <a:sym typeface="Nunito SemiBold"/>
            </a:endParaRPr>
          </a:p>
        </p:txBody>
      </p:sp>
      <p:sp>
        <p:nvSpPr>
          <p:cNvPr id="587" name="Google Shape;587;p84"/>
          <p:cNvSpPr txBox="1"/>
          <p:nvPr/>
        </p:nvSpPr>
        <p:spPr>
          <a:xfrm>
            <a:off x="-37500" y="3810100"/>
            <a:ext cx="9219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0">
                <a:solidFill>
                  <a:srgbClr val="FF0000"/>
                </a:solidFill>
                <a:latin typeface="Comic Sans MS"/>
                <a:ea typeface="Comic Sans MS"/>
                <a:cs typeface="Comic Sans MS"/>
                <a:sym typeface="Comic Sans MS"/>
              </a:rPr>
              <a:t>&lt;/HUNGER&gt;</a:t>
            </a:r>
            <a:endParaRPr sz="7000">
              <a:solidFill>
                <a:srgbClr val="FF0000"/>
              </a:solidFill>
              <a:latin typeface="Comic Sans MS"/>
              <a:ea typeface="Comic Sans MS"/>
              <a:cs typeface="Comic Sans MS"/>
              <a:sym typeface="Comic Sans MS"/>
            </a:endParaRPr>
          </a:p>
        </p:txBody>
      </p:sp>
      <p:sp>
        <p:nvSpPr>
          <p:cNvPr id="588" name="Google Shape;588;p84"/>
          <p:cNvSpPr txBox="1"/>
          <p:nvPr/>
        </p:nvSpPr>
        <p:spPr>
          <a:xfrm>
            <a:off x="2082575" y="4840825"/>
            <a:ext cx="45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Comic Sans MS"/>
                <a:ea typeface="Comic Sans MS"/>
                <a:cs typeface="Comic Sans MS"/>
                <a:sym typeface="Comic Sans MS"/>
              </a:rPr>
              <a:t>An initiative project to end the starvation.</a:t>
            </a:r>
            <a:endParaRPr>
              <a:solidFill>
                <a:srgbClr val="FFFFFF"/>
              </a:solidFill>
              <a:latin typeface="Comic Sans MS"/>
              <a:ea typeface="Comic Sans MS"/>
              <a:cs typeface="Comic Sans MS"/>
              <a:sym typeface="Comic Sans M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592" name="Shape 592"/>
        <p:cNvGrpSpPr/>
        <p:nvPr/>
      </p:nvGrpSpPr>
      <p:grpSpPr>
        <a:xfrm>
          <a:off x="0" y="0"/>
          <a:ext cx="0" cy="0"/>
          <a:chOff x="0" y="0"/>
          <a:chExt cx="0" cy="0"/>
        </a:xfrm>
      </p:grpSpPr>
      <p:sp>
        <p:nvSpPr>
          <p:cNvPr id="593" name="Google Shape;593;p85"/>
          <p:cNvSpPr txBox="1"/>
          <p:nvPr>
            <p:ph type="title"/>
          </p:nvPr>
        </p:nvSpPr>
        <p:spPr>
          <a:xfrm>
            <a:off x="0" y="2386375"/>
            <a:ext cx="4572000" cy="109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500">
                <a:solidFill>
                  <a:srgbClr val="00FFFF"/>
                </a:solidFill>
                <a:latin typeface="Pacifico"/>
                <a:ea typeface="Pacifico"/>
                <a:cs typeface="Pacifico"/>
                <a:sym typeface="Pacifico"/>
              </a:rPr>
              <a:t>DSN3099</a:t>
            </a:r>
            <a:r>
              <a:rPr lang="en" sz="2500">
                <a:solidFill>
                  <a:srgbClr val="00FFFF"/>
                </a:solidFill>
                <a:latin typeface="Pacifico"/>
                <a:ea typeface="Pacifico"/>
                <a:cs typeface="Pacifico"/>
                <a:sym typeface="Pacifico"/>
              </a:rPr>
              <a:t> - Engineering Projects in Community Service</a:t>
            </a:r>
            <a:endParaRPr sz="2500">
              <a:solidFill>
                <a:srgbClr val="00FFFF"/>
              </a:solidFill>
              <a:latin typeface="Pacifico"/>
              <a:ea typeface="Pacifico"/>
              <a:cs typeface="Pacifico"/>
              <a:sym typeface="Pacifico"/>
            </a:endParaRPr>
          </a:p>
        </p:txBody>
      </p:sp>
      <p:sp>
        <p:nvSpPr>
          <p:cNvPr id="594" name="Google Shape;594;p85"/>
          <p:cNvSpPr txBox="1"/>
          <p:nvPr>
            <p:ph idx="2" type="body"/>
          </p:nvPr>
        </p:nvSpPr>
        <p:spPr>
          <a:xfrm>
            <a:off x="4939500" y="724075"/>
            <a:ext cx="4287000" cy="41148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b="1" lang="en" sz="2100">
                <a:latin typeface="Comic Sans MS"/>
                <a:ea typeface="Comic Sans MS"/>
                <a:cs typeface="Comic Sans MS"/>
                <a:sym typeface="Comic Sans MS"/>
              </a:rPr>
              <a:t>Group Members:</a:t>
            </a:r>
            <a:endParaRPr b="1" sz="2100">
              <a:latin typeface="Comic Sans MS"/>
              <a:ea typeface="Comic Sans MS"/>
              <a:cs typeface="Comic Sans MS"/>
              <a:sym typeface="Comic Sans MS"/>
            </a:endParaRPr>
          </a:p>
          <a:p>
            <a:pPr indent="0" lvl="0" marL="0" rtl="0" algn="l">
              <a:spcBef>
                <a:spcPts val="1200"/>
              </a:spcBef>
              <a:spcAft>
                <a:spcPts val="0"/>
              </a:spcAft>
              <a:buNone/>
            </a:pPr>
            <a:r>
              <a:rPr lang="en">
                <a:latin typeface="Nunito"/>
                <a:ea typeface="Nunito"/>
                <a:cs typeface="Nunito"/>
                <a:sym typeface="Nunito"/>
              </a:rPr>
              <a:t>19BAI10008	PRANJAL ROY</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19BAI10017     SHANZEH BATOOL</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19BAI10081	VAIBHAV ROY</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19BAI10095	KARAN JAIN</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19BAI10139	SHALINI DAS</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19BCE10108	ASHI SACHAN</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19BCY10044	KRISHNA KUMAR </a:t>
            </a:r>
            <a:br>
              <a:rPr lang="en">
                <a:latin typeface="Nunito"/>
                <a:ea typeface="Nunito"/>
                <a:cs typeface="Nunito"/>
                <a:sym typeface="Nunito"/>
              </a:rPr>
            </a:br>
            <a:r>
              <a:rPr lang="en">
                <a:latin typeface="Nunito"/>
                <a:ea typeface="Nunito"/>
                <a:cs typeface="Nunito"/>
                <a:sym typeface="Nunito"/>
              </a:rPr>
              <a:t>                            AGRAWAL</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19BEE10020	RITUPARNA GUPTA</a:t>
            </a:r>
            <a:endParaRPr>
              <a:latin typeface="Nunito"/>
              <a:ea typeface="Nunito"/>
              <a:cs typeface="Nunito"/>
              <a:sym typeface="Nunito"/>
            </a:endParaRPr>
          </a:p>
          <a:p>
            <a:pPr indent="0" lvl="0" marL="0" rtl="0" algn="l">
              <a:spcBef>
                <a:spcPts val="1200"/>
              </a:spcBef>
              <a:spcAft>
                <a:spcPts val="1200"/>
              </a:spcAft>
              <a:buNone/>
            </a:pPr>
            <a:r>
              <a:t/>
            </a:r>
            <a:endParaRPr/>
          </a:p>
        </p:txBody>
      </p:sp>
      <p:sp>
        <p:nvSpPr>
          <p:cNvPr id="595" name="Google Shape;595;p85"/>
          <p:cNvSpPr txBox="1"/>
          <p:nvPr/>
        </p:nvSpPr>
        <p:spPr>
          <a:xfrm>
            <a:off x="456750" y="3766750"/>
            <a:ext cx="3658500" cy="92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100">
                <a:solidFill>
                  <a:srgbClr val="F1C232"/>
                </a:solidFill>
                <a:latin typeface="Comic Sans MS"/>
                <a:ea typeface="Comic Sans MS"/>
                <a:cs typeface="Comic Sans MS"/>
                <a:sym typeface="Comic Sans MS"/>
              </a:rPr>
              <a:t>Project</a:t>
            </a:r>
            <a:r>
              <a:rPr b="1" lang="en" sz="2100">
                <a:solidFill>
                  <a:srgbClr val="F1C232"/>
                </a:solidFill>
                <a:latin typeface="Comic Sans MS"/>
                <a:ea typeface="Comic Sans MS"/>
                <a:cs typeface="Comic Sans MS"/>
                <a:sym typeface="Comic Sans MS"/>
              </a:rPr>
              <a:t> Supervisor:</a:t>
            </a:r>
            <a:endParaRPr b="1" sz="2100">
              <a:solidFill>
                <a:srgbClr val="F1C232"/>
              </a:solidFill>
              <a:latin typeface="Comic Sans MS"/>
              <a:ea typeface="Comic Sans MS"/>
              <a:cs typeface="Comic Sans MS"/>
              <a:sym typeface="Comic Sans MS"/>
            </a:endParaRPr>
          </a:p>
          <a:p>
            <a:pPr indent="0" lvl="0" marL="0" rtl="0" algn="ctr">
              <a:lnSpc>
                <a:spcPct val="115000"/>
              </a:lnSpc>
              <a:spcBef>
                <a:spcPts val="1200"/>
              </a:spcBef>
              <a:spcAft>
                <a:spcPts val="1200"/>
              </a:spcAft>
              <a:buNone/>
            </a:pPr>
            <a:r>
              <a:rPr lang="en">
                <a:solidFill>
                  <a:srgbClr val="A4C2F4"/>
                </a:solidFill>
                <a:latin typeface="Nunito"/>
                <a:ea typeface="Nunito"/>
                <a:cs typeface="Nunito"/>
                <a:sym typeface="Nunito"/>
              </a:rPr>
              <a:t>Dr. Preetam Suman – SCSE - 100359</a:t>
            </a:r>
            <a:endParaRPr>
              <a:solidFill>
                <a:srgbClr val="A4C2F4"/>
              </a:solidFill>
              <a:latin typeface="Nunito"/>
              <a:ea typeface="Nunito"/>
              <a:cs typeface="Nunito"/>
              <a:sym typeface="Nunito"/>
            </a:endParaRPr>
          </a:p>
        </p:txBody>
      </p:sp>
      <p:sp>
        <p:nvSpPr>
          <p:cNvPr id="596" name="Google Shape;596;p85"/>
          <p:cNvSpPr txBox="1"/>
          <p:nvPr/>
        </p:nvSpPr>
        <p:spPr>
          <a:xfrm>
            <a:off x="178350" y="724063"/>
            <a:ext cx="39369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rgbClr val="D1F112"/>
                </a:solidFill>
                <a:latin typeface="Comic Sans MS"/>
                <a:ea typeface="Comic Sans MS"/>
                <a:cs typeface="Comic Sans MS"/>
                <a:sym typeface="Comic Sans MS"/>
              </a:rPr>
              <a:t>&lt;/HUNGER&gt;</a:t>
            </a:r>
            <a:endParaRPr sz="4800">
              <a:solidFill>
                <a:srgbClr val="D1F112"/>
              </a:solidFill>
              <a:latin typeface="Comic Sans MS"/>
              <a:ea typeface="Comic Sans MS"/>
              <a:cs typeface="Comic Sans MS"/>
              <a:sym typeface="Comic Sans MS"/>
            </a:endParaRPr>
          </a:p>
          <a:p>
            <a:pPr indent="0" lvl="0" marL="0" rtl="0" algn="ctr">
              <a:spcBef>
                <a:spcPts val="0"/>
              </a:spcBef>
              <a:spcAft>
                <a:spcPts val="0"/>
              </a:spcAft>
              <a:buNone/>
            </a:pPr>
            <a:r>
              <a:rPr lang="en" sz="4800">
                <a:solidFill>
                  <a:srgbClr val="D1F112"/>
                </a:solidFill>
                <a:latin typeface="Comic Sans MS"/>
                <a:ea typeface="Comic Sans MS"/>
                <a:cs typeface="Comic Sans MS"/>
                <a:sym typeface="Comic Sans MS"/>
              </a:rPr>
              <a:t>TEAM - 4</a:t>
            </a:r>
            <a:endParaRPr sz="4800">
              <a:solidFill>
                <a:srgbClr val="D1F112"/>
              </a:solidFill>
              <a:latin typeface="Comic Sans MS"/>
              <a:ea typeface="Comic Sans MS"/>
              <a:cs typeface="Comic Sans MS"/>
              <a:sym typeface="Comic Sans M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29AA"/>
            </a:gs>
            <a:gs pos="50000">
              <a:srgbClr val="471E74"/>
            </a:gs>
            <a:gs pos="75000">
              <a:srgbClr val="3D1859"/>
            </a:gs>
            <a:gs pos="88000">
              <a:srgbClr val="37154B"/>
            </a:gs>
            <a:gs pos="100000">
              <a:srgbClr val="1E123D"/>
            </a:gs>
          </a:gsLst>
          <a:path path="circle">
            <a:fillToRect b="50%" l="50%" r="50%" t="50%"/>
          </a:path>
          <a:tileRect/>
        </a:gradFill>
      </p:bgPr>
    </p:bg>
    <p:spTree>
      <p:nvGrpSpPr>
        <p:cNvPr id="600" name="Shape 600"/>
        <p:cNvGrpSpPr/>
        <p:nvPr/>
      </p:nvGrpSpPr>
      <p:grpSpPr>
        <a:xfrm>
          <a:off x="0" y="0"/>
          <a:ext cx="0" cy="0"/>
          <a:chOff x="0" y="0"/>
          <a:chExt cx="0" cy="0"/>
        </a:xfrm>
      </p:grpSpPr>
      <p:sp>
        <p:nvSpPr>
          <p:cNvPr id="601" name="Google Shape;601;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lt1"/>
                </a:solidFill>
                <a:latin typeface="Pacifico"/>
                <a:ea typeface="Pacifico"/>
                <a:cs typeface="Pacifico"/>
                <a:sym typeface="Pacifico"/>
              </a:rPr>
              <a:t>OBJECTIVE</a:t>
            </a:r>
            <a:endParaRPr sz="2520">
              <a:solidFill>
                <a:schemeClr val="lt1"/>
              </a:solidFill>
              <a:latin typeface="Pacifico"/>
              <a:ea typeface="Pacifico"/>
              <a:cs typeface="Pacifico"/>
              <a:sym typeface="Pacifico"/>
            </a:endParaRPr>
          </a:p>
        </p:txBody>
      </p:sp>
      <p:sp>
        <p:nvSpPr>
          <p:cNvPr id="602" name="Google Shape;602;p86"/>
          <p:cNvSpPr txBox="1"/>
          <p:nvPr/>
        </p:nvSpPr>
        <p:spPr>
          <a:xfrm>
            <a:off x="750775" y="1261900"/>
            <a:ext cx="271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C27BA0"/>
                </a:solidFill>
                <a:latin typeface="Comic Sans MS"/>
                <a:ea typeface="Comic Sans MS"/>
                <a:cs typeface="Comic Sans MS"/>
                <a:sym typeface="Comic Sans MS"/>
              </a:rPr>
              <a:t>AIM : END HUNGER</a:t>
            </a:r>
            <a:endParaRPr b="1" sz="1800">
              <a:solidFill>
                <a:srgbClr val="C27BA0"/>
              </a:solidFill>
              <a:latin typeface="Comic Sans MS"/>
              <a:ea typeface="Comic Sans MS"/>
              <a:cs typeface="Comic Sans MS"/>
              <a:sym typeface="Comic Sans MS"/>
            </a:endParaRPr>
          </a:p>
        </p:txBody>
      </p:sp>
      <p:sp>
        <p:nvSpPr>
          <p:cNvPr id="603" name="Google Shape;603;p86"/>
          <p:cNvSpPr txBox="1"/>
          <p:nvPr/>
        </p:nvSpPr>
        <p:spPr>
          <a:xfrm>
            <a:off x="91825" y="1709450"/>
            <a:ext cx="4028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FF9900"/>
                </a:solidFill>
                <a:latin typeface="Nunito"/>
                <a:ea typeface="Nunito"/>
                <a:cs typeface="Nunito"/>
                <a:sym typeface="Nunito"/>
              </a:rPr>
              <a:t>“</a:t>
            </a:r>
            <a:r>
              <a:rPr lang="en">
                <a:solidFill>
                  <a:srgbClr val="FF9900"/>
                </a:solidFill>
                <a:latin typeface="Nunito"/>
                <a:ea typeface="Nunito"/>
                <a:cs typeface="Nunito"/>
                <a:sym typeface="Nunito"/>
              </a:rPr>
              <a:t>Hunger has no friend but its feeder”</a:t>
            </a:r>
            <a:endParaRPr>
              <a:solidFill>
                <a:srgbClr val="FF9900"/>
              </a:solidFill>
              <a:latin typeface="Nunito"/>
              <a:ea typeface="Nunito"/>
              <a:cs typeface="Nunito"/>
              <a:sym typeface="Nunito"/>
            </a:endParaRPr>
          </a:p>
        </p:txBody>
      </p:sp>
      <p:grpSp>
        <p:nvGrpSpPr>
          <p:cNvPr id="604" name="Google Shape;604;p86"/>
          <p:cNvGrpSpPr/>
          <p:nvPr/>
        </p:nvGrpSpPr>
        <p:grpSpPr>
          <a:xfrm>
            <a:off x="4316592" y="1007653"/>
            <a:ext cx="4036590" cy="3941676"/>
            <a:chOff x="2256567" y="677103"/>
            <a:chExt cx="4036590" cy="3941676"/>
          </a:xfrm>
        </p:grpSpPr>
        <p:sp>
          <p:nvSpPr>
            <p:cNvPr id="605" name="Google Shape;605;p86"/>
            <p:cNvSpPr/>
            <p:nvPr/>
          </p:nvSpPr>
          <p:spPr>
            <a:xfrm rot="-6597333">
              <a:off x="4296826" y="3950027"/>
              <a:ext cx="586303" cy="586303"/>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6"/>
            <p:cNvSpPr/>
            <p:nvPr/>
          </p:nvSpPr>
          <p:spPr>
            <a:xfrm rot="-6599386">
              <a:off x="2318596" y="1407533"/>
              <a:ext cx="440541" cy="440541"/>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6"/>
            <p:cNvSpPr/>
            <p:nvPr/>
          </p:nvSpPr>
          <p:spPr>
            <a:xfrm rot="-6598839">
              <a:off x="2887641" y="2346984"/>
              <a:ext cx="1199287" cy="1199287"/>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6"/>
            <p:cNvSpPr/>
            <p:nvPr/>
          </p:nvSpPr>
          <p:spPr>
            <a:xfrm rot="-6598620">
              <a:off x="4374916" y="913763"/>
              <a:ext cx="1681581" cy="1681581"/>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6"/>
            <p:cNvSpPr/>
            <p:nvPr/>
          </p:nvSpPr>
          <p:spPr>
            <a:xfrm rot="-6597866">
              <a:off x="2661829" y="2208216"/>
              <a:ext cx="629106" cy="629106"/>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6"/>
            <p:cNvSpPr/>
            <p:nvPr/>
          </p:nvSpPr>
          <p:spPr>
            <a:xfrm rot="-6597701">
              <a:off x="3267625" y="1113818"/>
              <a:ext cx="274172" cy="274172"/>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86"/>
          <p:cNvGrpSpPr/>
          <p:nvPr/>
        </p:nvGrpSpPr>
        <p:grpSpPr>
          <a:xfrm>
            <a:off x="6507219" y="2146316"/>
            <a:ext cx="2440200" cy="2440200"/>
            <a:chOff x="4447194" y="1815766"/>
            <a:chExt cx="2440200" cy="2440200"/>
          </a:xfrm>
        </p:grpSpPr>
        <p:sp>
          <p:nvSpPr>
            <p:cNvPr id="612" name="Google Shape;612;p86"/>
            <p:cNvSpPr/>
            <p:nvPr/>
          </p:nvSpPr>
          <p:spPr>
            <a:xfrm>
              <a:off x="4447194" y="1815766"/>
              <a:ext cx="2440200" cy="2440200"/>
            </a:xfrm>
            <a:prstGeom prst="ellipse">
              <a:avLst/>
            </a:prstGeom>
            <a:solidFill>
              <a:srgbClr val="55156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6"/>
            <p:cNvSpPr txBox="1"/>
            <p:nvPr/>
          </p:nvSpPr>
          <p:spPr>
            <a:xfrm>
              <a:off x="4735950" y="2504275"/>
              <a:ext cx="18627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Nunito Black"/>
                  <a:ea typeface="Nunito Black"/>
                  <a:cs typeface="Nunito Black"/>
                  <a:sym typeface="Nunito Black"/>
                </a:rPr>
                <a:t>MALNUTRITION</a:t>
              </a:r>
              <a:endParaRPr sz="1200">
                <a:solidFill>
                  <a:srgbClr val="FFFFFF"/>
                </a:solidFill>
                <a:latin typeface="Nunito Black"/>
                <a:ea typeface="Nunito Black"/>
                <a:cs typeface="Nunito Black"/>
                <a:sym typeface="Nunito Black"/>
              </a:endParaRPr>
            </a:p>
          </p:txBody>
        </p:sp>
      </p:grpSp>
      <p:grpSp>
        <p:nvGrpSpPr>
          <p:cNvPr id="614" name="Google Shape;614;p86"/>
          <p:cNvGrpSpPr/>
          <p:nvPr/>
        </p:nvGrpSpPr>
        <p:grpSpPr>
          <a:xfrm>
            <a:off x="5285667" y="1629621"/>
            <a:ext cx="1826166" cy="1639221"/>
            <a:chOff x="3490737" y="1374053"/>
            <a:chExt cx="1423800" cy="1423800"/>
          </a:xfrm>
        </p:grpSpPr>
        <p:sp>
          <p:nvSpPr>
            <p:cNvPr id="615" name="Google Shape;615;p86"/>
            <p:cNvSpPr/>
            <p:nvPr/>
          </p:nvSpPr>
          <p:spPr>
            <a:xfrm>
              <a:off x="3490737" y="1374053"/>
              <a:ext cx="1423800" cy="1423800"/>
            </a:xfrm>
            <a:prstGeom prst="ellipse">
              <a:avLst/>
            </a:prstGeom>
            <a:solidFill>
              <a:srgbClr val="761E86"/>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6"/>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Nunito Black"/>
                  <a:ea typeface="Nunito Black"/>
                  <a:cs typeface="Nunito Black"/>
                  <a:sym typeface="Nunito Black"/>
                </a:rPr>
                <a:t>BEHAVIOURAL ISSUES</a:t>
              </a:r>
              <a:endParaRPr sz="1000">
                <a:solidFill>
                  <a:srgbClr val="FFFFFF"/>
                </a:solidFill>
                <a:latin typeface="Nunito Black"/>
                <a:ea typeface="Nunito Black"/>
                <a:cs typeface="Nunito Black"/>
                <a:sym typeface="Nunito Black"/>
              </a:endParaRPr>
            </a:p>
          </p:txBody>
        </p:sp>
      </p:grpSp>
      <p:grpSp>
        <p:nvGrpSpPr>
          <p:cNvPr id="617" name="Google Shape;617;p86"/>
          <p:cNvGrpSpPr/>
          <p:nvPr/>
        </p:nvGrpSpPr>
        <p:grpSpPr>
          <a:xfrm>
            <a:off x="5285778" y="3268839"/>
            <a:ext cx="1498800" cy="1498800"/>
            <a:chOff x="644203" y="3718814"/>
            <a:chExt cx="1498800" cy="1498800"/>
          </a:xfrm>
        </p:grpSpPr>
        <p:sp>
          <p:nvSpPr>
            <p:cNvPr id="618" name="Google Shape;618;p86"/>
            <p:cNvSpPr/>
            <p:nvPr/>
          </p:nvSpPr>
          <p:spPr>
            <a:xfrm>
              <a:off x="644203" y="3718814"/>
              <a:ext cx="1498800" cy="1498800"/>
            </a:xfrm>
            <a:prstGeom prst="ellipse">
              <a:avLst/>
            </a:prstGeom>
            <a:solidFill>
              <a:srgbClr val="701C7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6"/>
            <p:cNvSpPr txBox="1"/>
            <p:nvPr/>
          </p:nvSpPr>
          <p:spPr>
            <a:xfrm>
              <a:off x="856976" y="3995875"/>
              <a:ext cx="10734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Nunito Black"/>
                  <a:ea typeface="Nunito Black"/>
                  <a:cs typeface="Nunito Black"/>
                  <a:sym typeface="Nunito Black"/>
                </a:rPr>
                <a:t>CHILD MORTALITY</a:t>
              </a:r>
              <a:endParaRPr sz="1000">
                <a:solidFill>
                  <a:schemeClr val="lt1"/>
                </a:solidFill>
                <a:latin typeface="Nunito Black"/>
                <a:ea typeface="Nunito Black"/>
                <a:cs typeface="Nunito Black"/>
                <a:sym typeface="Nunito Black"/>
              </a:endParaRPr>
            </a:p>
          </p:txBody>
        </p:sp>
      </p:grpSp>
      <p:grpSp>
        <p:nvGrpSpPr>
          <p:cNvPr id="620" name="Google Shape;620;p86"/>
          <p:cNvGrpSpPr/>
          <p:nvPr/>
        </p:nvGrpSpPr>
        <p:grpSpPr>
          <a:xfrm>
            <a:off x="7781035" y="1521002"/>
            <a:ext cx="1196704" cy="1248103"/>
            <a:chOff x="3490737" y="1374053"/>
            <a:chExt cx="1423800" cy="1423800"/>
          </a:xfrm>
        </p:grpSpPr>
        <p:sp>
          <p:nvSpPr>
            <p:cNvPr id="621" name="Google Shape;621;p86"/>
            <p:cNvSpPr/>
            <p:nvPr/>
          </p:nvSpPr>
          <p:spPr>
            <a:xfrm>
              <a:off x="3490737" y="1374053"/>
              <a:ext cx="1423800" cy="1423800"/>
            </a:xfrm>
            <a:prstGeom prst="ellipse">
              <a:avLst/>
            </a:prstGeom>
            <a:solidFill>
              <a:srgbClr val="761E86"/>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6"/>
            <p:cNvSpPr txBox="1"/>
            <p:nvPr/>
          </p:nvSpPr>
          <p:spPr>
            <a:xfrm>
              <a:off x="3623325" y="1528880"/>
              <a:ext cx="1063200" cy="10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Nunito Black"/>
                  <a:ea typeface="Nunito Black"/>
                  <a:cs typeface="Nunito Black"/>
                  <a:sym typeface="Nunito Black"/>
                </a:rPr>
                <a:t>STUNTED GROWTH</a:t>
              </a:r>
              <a:endParaRPr sz="1000">
                <a:solidFill>
                  <a:srgbClr val="FFFFFF"/>
                </a:solidFill>
                <a:latin typeface="Nunito Black"/>
                <a:ea typeface="Nunito Black"/>
                <a:cs typeface="Nunito Black"/>
                <a:sym typeface="Nunito Black"/>
              </a:endParaRPr>
            </a:p>
          </p:txBody>
        </p:sp>
      </p:grpSp>
      <p:pic>
        <p:nvPicPr>
          <p:cNvPr id="623" name="Google Shape;623;p86"/>
          <p:cNvPicPr preferRelativeResize="0"/>
          <p:nvPr/>
        </p:nvPicPr>
        <p:blipFill>
          <a:blip r:embed="rId3">
            <a:alphaModFix/>
          </a:blip>
          <a:stretch>
            <a:fillRect/>
          </a:stretch>
        </p:blipFill>
        <p:spPr>
          <a:xfrm>
            <a:off x="1806325" y="2386663"/>
            <a:ext cx="2628900" cy="1733550"/>
          </a:xfrm>
          <a:prstGeom prst="rect">
            <a:avLst/>
          </a:prstGeom>
          <a:noFill/>
          <a:ln>
            <a:noFill/>
          </a:ln>
        </p:spPr>
      </p:pic>
      <p:pic>
        <p:nvPicPr>
          <p:cNvPr id="624" name="Google Shape;624;p86"/>
          <p:cNvPicPr preferRelativeResize="0"/>
          <p:nvPr/>
        </p:nvPicPr>
        <p:blipFill>
          <a:blip r:embed="rId4">
            <a:alphaModFix/>
          </a:blip>
          <a:stretch>
            <a:fillRect/>
          </a:stretch>
        </p:blipFill>
        <p:spPr>
          <a:xfrm>
            <a:off x="91825" y="2386675"/>
            <a:ext cx="1714500" cy="2683675"/>
          </a:xfrm>
          <a:prstGeom prst="rect">
            <a:avLst/>
          </a:prstGeom>
          <a:noFill/>
          <a:ln>
            <a:noFill/>
          </a:ln>
        </p:spPr>
      </p:pic>
      <p:pic>
        <p:nvPicPr>
          <p:cNvPr id="625" name="Google Shape;625;p86"/>
          <p:cNvPicPr preferRelativeResize="0"/>
          <p:nvPr/>
        </p:nvPicPr>
        <p:blipFill>
          <a:blip r:embed="rId5">
            <a:alphaModFix/>
          </a:blip>
          <a:stretch>
            <a:fillRect/>
          </a:stretch>
        </p:blipFill>
        <p:spPr>
          <a:xfrm>
            <a:off x="1806325" y="3702750"/>
            <a:ext cx="2628900" cy="13675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629" name="Shape 629"/>
        <p:cNvGrpSpPr/>
        <p:nvPr/>
      </p:nvGrpSpPr>
      <p:grpSpPr>
        <a:xfrm>
          <a:off x="0" y="0"/>
          <a:ext cx="0" cy="0"/>
          <a:chOff x="0" y="0"/>
          <a:chExt cx="0" cy="0"/>
        </a:xfrm>
      </p:grpSpPr>
      <p:pic>
        <p:nvPicPr>
          <p:cNvPr id="630" name="Google Shape;630;p87"/>
          <p:cNvPicPr preferRelativeResize="0"/>
          <p:nvPr/>
        </p:nvPicPr>
        <p:blipFill>
          <a:blip r:embed="rId3">
            <a:alphaModFix/>
          </a:blip>
          <a:stretch>
            <a:fillRect/>
          </a:stretch>
        </p:blipFill>
        <p:spPr>
          <a:xfrm>
            <a:off x="2152650" y="152400"/>
            <a:ext cx="4838701" cy="48387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lin ang="5400012" scaled="0"/>
        </a:gradFill>
      </p:bgPr>
    </p:bg>
    <p:spTree>
      <p:nvGrpSpPr>
        <p:cNvPr id="634" name="Shape 634"/>
        <p:cNvGrpSpPr/>
        <p:nvPr/>
      </p:nvGrpSpPr>
      <p:grpSpPr>
        <a:xfrm>
          <a:off x="0" y="0"/>
          <a:ext cx="0" cy="0"/>
          <a:chOff x="0" y="0"/>
          <a:chExt cx="0" cy="0"/>
        </a:xfrm>
      </p:grpSpPr>
      <p:sp>
        <p:nvSpPr>
          <p:cNvPr id="635" name="Google Shape;635;p88"/>
          <p:cNvSpPr txBox="1"/>
          <p:nvPr>
            <p:ph type="title"/>
          </p:nvPr>
        </p:nvSpPr>
        <p:spPr>
          <a:xfrm>
            <a:off x="311713" y="290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11">
                <a:solidFill>
                  <a:schemeClr val="lt1"/>
                </a:solidFill>
                <a:latin typeface="Pacifico"/>
                <a:ea typeface="Pacifico"/>
                <a:cs typeface="Pacifico"/>
                <a:sym typeface="Pacifico"/>
              </a:rPr>
              <a:t>E</a:t>
            </a:r>
            <a:r>
              <a:rPr lang="en" sz="2511">
                <a:solidFill>
                  <a:schemeClr val="lt1"/>
                </a:solidFill>
                <a:latin typeface="Pacifico"/>
                <a:ea typeface="Pacifico"/>
                <a:cs typeface="Pacifico"/>
                <a:sym typeface="Pacifico"/>
              </a:rPr>
              <a:t>XISTING</a:t>
            </a:r>
            <a:r>
              <a:rPr lang="en" sz="2511">
                <a:solidFill>
                  <a:schemeClr val="lt1"/>
                </a:solidFill>
                <a:latin typeface="Pacifico"/>
                <a:ea typeface="Pacifico"/>
                <a:cs typeface="Pacifico"/>
                <a:sym typeface="Pacifico"/>
              </a:rPr>
              <a:t> PROJECTS</a:t>
            </a:r>
            <a:endParaRPr sz="2511">
              <a:solidFill>
                <a:schemeClr val="lt1"/>
              </a:solidFill>
              <a:latin typeface="Pacifico"/>
              <a:ea typeface="Pacifico"/>
              <a:cs typeface="Pacifico"/>
              <a:sym typeface="Pacifico"/>
            </a:endParaRPr>
          </a:p>
        </p:txBody>
      </p:sp>
      <p:pic>
        <p:nvPicPr>
          <p:cNvPr id="636" name="Google Shape;636;p88"/>
          <p:cNvPicPr preferRelativeResize="0"/>
          <p:nvPr/>
        </p:nvPicPr>
        <p:blipFill>
          <a:blip r:embed="rId3">
            <a:alphaModFix/>
          </a:blip>
          <a:stretch>
            <a:fillRect/>
          </a:stretch>
        </p:blipFill>
        <p:spPr>
          <a:xfrm>
            <a:off x="2024675" y="1033175"/>
            <a:ext cx="5094634" cy="3820975"/>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640" name="Shape 640"/>
        <p:cNvGrpSpPr/>
        <p:nvPr/>
      </p:nvGrpSpPr>
      <p:grpSpPr>
        <a:xfrm>
          <a:off x="0" y="0"/>
          <a:ext cx="0" cy="0"/>
          <a:chOff x="0" y="0"/>
          <a:chExt cx="0" cy="0"/>
        </a:xfrm>
      </p:grpSpPr>
      <p:sp>
        <p:nvSpPr>
          <p:cNvPr id="641" name="Google Shape;641;p89"/>
          <p:cNvSpPr txBox="1"/>
          <p:nvPr>
            <p:ph idx="1" type="body"/>
          </p:nvPr>
        </p:nvSpPr>
        <p:spPr>
          <a:xfrm>
            <a:off x="5819700" y="863550"/>
            <a:ext cx="2732400" cy="3416400"/>
          </a:xfrm>
          <a:prstGeom prst="rect">
            <a:avLst/>
          </a:prstGeom>
          <a:gradFill>
            <a:gsLst>
              <a:gs pos="0">
                <a:srgbClr val="FFFFFF"/>
              </a:gs>
              <a:gs pos="50000">
                <a:schemeClr val="lt1"/>
              </a:gs>
              <a:gs pos="75000">
                <a:schemeClr val="lt1"/>
              </a:gs>
              <a:gs pos="100000">
                <a:srgbClr val="B3B3B3"/>
              </a:gs>
            </a:gsLst>
            <a:path path="circle">
              <a:fillToRect b="50%" l="50%" r="50%" t="50%"/>
            </a:path>
            <a:tileRect/>
          </a:gradFill>
          <a:ln cap="flat" cmpd="sng" w="19050">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457200" rtl="0" algn="just">
              <a:spcBef>
                <a:spcPts val="0"/>
              </a:spcBef>
              <a:spcAft>
                <a:spcPts val="0"/>
              </a:spcAft>
              <a:buNone/>
            </a:pPr>
            <a:r>
              <a:rPr b="1" lang="en">
                <a:latin typeface="Comic Sans MS"/>
                <a:ea typeface="Comic Sans MS"/>
                <a:cs typeface="Comic Sans MS"/>
                <a:sym typeface="Comic Sans MS"/>
              </a:rPr>
              <a:t>SIMILARITIES</a:t>
            </a:r>
            <a:endParaRPr b="1">
              <a:latin typeface="Comic Sans MS"/>
              <a:ea typeface="Comic Sans MS"/>
              <a:cs typeface="Comic Sans MS"/>
              <a:sym typeface="Comic Sans MS"/>
            </a:endParaRPr>
          </a:p>
          <a:p>
            <a:pPr indent="-317500" lvl="0" marL="457200" rtl="0" algn="just">
              <a:spcBef>
                <a:spcPts val="1200"/>
              </a:spcBef>
              <a:spcAft>
                <a:spcPts val="0"/>
              </a:spcAft>
              <a:buSzPts val="1400"/>
              <a:buFont typeface="Nunito"/>
              <a:buChar char="●"/>
            </a:pPr>
            <a:r>
              <a:rPr lang="en" sz="1400">
                <a:latin typeface="Nunito"/>
                <a:ea typeface="Nunito"/>
                <a:cs typeface="Nunito"/>
                <a:sym typeface="Nunito"/>
              </a:rPr>
              <a:t>Connect food donours with food rescue groups</a:t>
            </a:r>
            <a:endParaRPr sz="1400">
              <a:latin typeface="Nunito"/>
              <a:ea typeface="Nunito"/>
              <a:cs typeface="Nunito"/>
              <a:sym typeface="Nunito"/>
            </a:endParaRPr>
          </a:p>
          <a:p>
            <a:pPr indent="-317500" lvl="0" marL="457200" rtl="0" algn="just">
              <a:spcBef>
                <a:spcPts val="0"/>
              </a:spcBef>
              <a:spcAft>
                <a:spcPts val="0"/>
              </a:spcAft>
              <a:buSzPts val="1400"/>
              <a:buFont typeface="Nunito"/>
              <a:buChar char="●"/>
            </a:pPr>
            <a:r>
              <a:rPr lang="en" sz="1400">
                <a:latin typeface="Nunito"/>
                <a:ea typeface="Nunito"/>
                <a:cs typeface="Nunito"/>
                <a:sym typeface="Nunito"/>
              </a:rPr>
              <a:t>Fight food wastage</a:t>
            </a:r>
            <a:endParaRPr sz="1400">
              <a:latin typeface="Nunito"/>
              <a:ea typeface="Nunito"/>
              <a:cs typeface="Nunito"/>
              <a:sym typeface="Nunito"/>
            </a:endParaRPr>
          </a:p>
          <a:p>
            <a:pPr indent="-317500" lvl="0" marL="457200" rtl="0" algn="just">
              <a:spcBef>
                <a:spcPts val="0"/>
              </a:spcBef>
              <a:spcAft>
                <a:spcPts val="0"/>
              </a:spcAft>
              <a:buSzPts val="1400"/>
              <a:buFont typeface="Nunito"/>
              <a:buChar char="●"/>
            </a:pPr>
            <a:r>
              <a:rPr lang="en" sz="1400">
                <a:latin typeface="Nunito"/>
                <a:ea typeface="Nunito"/>
                <a:cs typeface="Nunito"/>
                <a:sym typeface="Nunito"/>
              </a:rPr>
              <a:t>Saved over 22,000 tonnes of food from landfills</a:t>
            </a:r>
            <a:endParaRPr sz="1400">
              <a:latin typeface="Nunito"/>
              <a:ea typeface="Nunito"/>
              <a:cs typeface="Nunito"/>
              <a:sym typeface="Nunito"/>
            </a:endParaRPr>
          </a:p>
          <a:p>
            <a:pPr indent="0" lvl="0" marL="457200" rtl="0" algn="just">
              <a:spcBef>
                <a:spcPts val="1200"/>
              </a:spcBef>
              <a:spcAft>
                <a:spcPts val="0"/>
              </a:spcAft>
              <a:buNone/>
            </a:pPr>
            <a:r>
              <a:rPr b="1" lang="en">
                <a:latin typeface="Comic Sans MS"/>
                <a:ea typeface="Comic Sans MS"/>
                <a:cs typeface="Comic Sans MS"/>
                <a:sym typeface="Comic Sans MS"/>
              </a:rPr>
              <a:t>DIFFERENCES</a:t>
            </a:r>
            <a:endParaRPr b="1">
              <a:latin typeface="Comic Sans MS"/>
              <a:ea typeface="Comic Sans MS"/>
              <a:cs typeface="Comic Sans MS"/>
              <a:sym typeface="Comic Sans MS"/>
            </a:endParaRPr>
          </a:p>
          <a:p>
            <a:pPr indent="-317500" lvl="0" marL="457200" rtl="0" algn="just">
              <a:spcBef>
                <a:spcPts val="1200"/>
              </a:spcBef>
              <a:spcAft>
                <a:spcPts val="0"/>
              </a:spcAft>
              <a:buSzPts val="1400"/>
              <a:buFont typeface="Nunito"/>
              <a:buChar char="●"/>
            </a:pPr>
            <a:r>
              <a:rPr lang="en" sz="1400">
                <a:latin typeface="Nunito"/>
                <a:ea typeface="Nunito"/>
                <a:cs typeface="Nunito"/>
                <a:sym typeface="Nunito"/>
              </a:rPr>
              <a:t>Involvement with food rescue groups and local community kitchens</a:t>
            </a:r>
            <a:endParaRPr sz="1400">
              <a:latin typeface="Nunito"/>
              <a:ea typeface="Nunito"/>
              <a:cs typeface="Nunito"/>
              <a:sym typeface="Nunito"/>
            </a:endParaRPr>
          </a:p>
        </p:txBody>
      </p:sp>
      <p:pic>
        <p:nvPicPr>
          <p:cNvPr id="642" name="Google Shape;642;p89"/>
          <p:cNvPicPr preferRelativeResize="0"/>
          <p:nvPr/>
        </p:nvPicPr>
        <p:blipFill>
          <a:blip r:embed="rId3">
            <a:alphaModFix/>
          </a:blip>
          <a:stretch>
            <a:fillRect/>
          </a:stretch>
        </p:blipFill>
        <p:spPr>
          <a:xfrm>
            <a:off x="450175" y="223325"/>
            <a:ext cx="5112324" cy="469685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646" name="Shape 646"/>
        <p:cNvGrpSpPr/>
        <p:nvPr/>
      </p:nvGrpSpPr>
      <p:grpSpPr>
        <a:xfrm>
          <a:off x="0" y="0"/>
          <a:ext cx="0" cy="0"/>
          <a:chOff x="0" y="0"/>
          <a:chExt cx="0" cy="0"/>
        </a:xfrm>
      </p:grpSpPr>
      <p:sp>
        <p:nvSpPr>
          <p:cNvPr id="647" name="Google Shape;647;p90"/>
          <p:cNvSpPr txBox="1"/>
          <p:nvPr>
            <p:ph idx="1" type="body"/>
          </p:nvPr>
        </p:nvSpPr>
        <p:spPr>
          <a:xfrm>
            <a:off x="5819700" y="863550"/>
            <a:ext cx="2732400" cy="3416400"/>
          </a:xfrm>
          <a:prstGeom prst="rect">
            <a:avLst/>
          </a:prstGeom>
          <a:gradFill>
            <a:gsLst>
              <a:gs pos="0">
                <a:srgbClr val="FFFFFF"/>
              </a:gs>
              <a:gs pos="50000">
                <a:schemeClr val="lt1"/>
              </a:gs>
              <a:gs pos="75000">
                <a:schemeClr val="lt1"/>
              </a:gs>
              <a:gs pos="100000">
                <a:srgbClr val="B3B3B3"/>
              </a:gs>
            </a:gsLst>
            <a:path path="circle">
              <a:fillToRect b="50%" l="50%" r="50%" t="50%"/>
            </a:path>
            <a:tileRect/>
          </a:gradFill>
          <a:ln cap="flat" cmpd="sng" w="19050">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457200" rtl="0" algn="just">
              <a:spcBef>
                <a:spcPts val="0"/>
              </a:spcBef>
              <a:spcAft>
                <a:spcPts val="0"/>
              </a:spcAft>
              <a:buNone/>
            </a:pPr>
            <a:r>
              <a:rPr b="1" lang="en">
                <a:latin typeface="Comic Sans MS"/>
                <a:ea typeface="Comic Sans MS"/>
                <a:cs typeface="Comic Sans MS"/>
                <a:sym typeface="Comic Sans MS"/>
              </a:rPr>
              <a:t>SIMILARITIES</a:t>
            </a:r>
            <a:endParaRPr b="1">
              <a:latin typeface="Comic Sans MS"/>
              <a:ea typeface="Comic Sans MS"/>
              <a:cs typeface="Comic Sans MS"/>
              <a:sym typeface="Comic Sans MS"/>
            </a:endParaRPr>
          </a:p>
          <a:p>
            <a:pPr indent="-317500" lvl="0" marL="457200" rtl="0" algn="just">
              <a:spcBef>
                <a:spcPts val="1200"/>
              </a:spcBef>
              <a:spcAft>
                <a:spcPts val="0"/>
              </a:spcAft>
              <a:buSzPts val="1400"/>
              <a:buFont typeface="Nunito"/>
              <a:buChar char="●"/>
            </a:pPr>
            <a:r>
              <a:rPr lang="en" sz="1400">
                <a:latin typeface="Nunito"/>
                <a:ea typeface="Nunito"/>
                <a:cs typeface="Nunito"/>
                <a:sym typeface="Nunito"/>
              </a:rPr>
              <a:t>Manage the u</a:t>
            </a:r>
            <a:r>
              <a:rPr lang="en" sz="1400">
                <a:latin typeface="Nunito"/>
                <a:ea typeface="Nunito"/>
                <a:cs typeface="Nunito"/>
                <a:sym typeface="Nunito"/>
              </a:rPr>
              <a:t>ntouched surplus food</a:t>
            </a:r>
            <a:endParaRPr sz="1400">
              <a:latin typeface="Nunito"/>
              <a:ea typeface="Nunito"/>
              <a:cs typeface="Nunito"/>
              <a:sym typeface="Nunito"/>
            </a:endParaRPr>
          </a:p>
          <a:p>
            <a:pPr indent="0" lvl="0" marL="457200" rtl="0" algn="just">
              <a:spcBef>
                <a:spcPts val="1200"/>
              </a:spcBef>
              <a:spcAft>
                <a:spcPts val="0"/>
              </a:spcAft>
              <a:buNone/>
            </a:pPr>
            <a:r>
              <a:rPr b="1" lang="en">
                <a:latin typeface="Comic Sans MS"/>
                <a:ea typeface="Comic Sans MS"/>
                <a:cs typeface="Comic Sans MS"/>
                <a:sym typeface="Comic Sans MS"/>
              </a:rPr>
              <a:t>DIFFERENCES</a:t>
            </a:r>
            <a:endParaRPr sz="1400">
              <a:latin typeface="Nunito"/>
              <a:ea typeface="Nunito"/>
              <a:cs typeface="Nunito"/>
              <a:sym typeface="Nunito"/>
            </a:endParaRPr>
          </a:p>
          <a:p>
            <a:pPr indent="-317500" lvl="0" marL="457200" rtl="0" algn="just">
              <a:spcBef>
                <a:spcPts val="1200"/>
              </a:spcBef>
              <a:spcAft>
                <a:spcPts val="0"/>
              </a:spcAft>
              <a:buSzPts val="1400"/>
              <a:buFont typeface="Nunito"/>
              <a:buChar char="●"/>
            </a:pPr>
            <a:r>
              <a:rPr lang="en" sz="1400">
                <a:latin typeface="Nunito"/>
                <a:ea typeface="Nunito"/>
                <a:cs typeface="Nunito"/>
                <a:sym typeface="Nunito"/>
              </a:rPr>
              <a:t>R</a:t>
            </a:r>
            <a:r>
              <a:rPr lang="en" sz="1400">
                <a:latin typeface="Nunito"/>
                <a:ea typeface="Nunito"/>
                <a:cs typeface="Nunito"/>
                <a:sym typeface="Nunito"/>
              </a:rPr>
              <a:t>edistributing food via connecting with social institutions, events &amp; volunteer food recovery</a:t>
            </a:r>
            <a:endParaRPr sz="1400">
              <a:latin typeface="Nunito"/>
              <a:ea typeface="Nunito"/>
              <a:cs typeface="Nunito"/>
              <a:sym typeface="Nunito"/>
            </a:endParaRPr>
          </a:p>
          <a:p>
            <a:pPr indent="-317500" lvl="0" marL="457200" rtl="0" algn="just">
              <a:spcBef>
                <a:spcPts val="0"/>
              </a:spcBef>
              <a:spcAft>
                <a:spcPts val="0"/>
              </a:spcAft>
              <a:buSzPts val="1400"/>
              <a:buFont typeface="Nunito"/>
              <a:buChar char="●"/>
            </a:pPr>
            <a:r>
              <a:rPr lang="en" sz="1400">
                <a:latin typeface="Nunito"/>
                <a:ea typeface="Nunito"/>
                <a:cs typeface="Nunito"/>
                <a:sym typeface="Nunito"/>
              </a:rPr>
              <a:t>Food delivery based system</a:t>
            </a:r>
            <a:endParaRPr sz="1400">
              <a:latin typeface="Nunito"/>
              <a:ea typeface="Nunito"/>
              <a:cs typeface="Nunito"/>
              <a:sym typeface="Nunito"/>
            </a:endParaRPr>
          </a:p>
        </p:txBody>
      </p:sp>
      <p:pic>
        <p:nvPicPr>
          <p:cNvPr id="648" name="Google Shape;648;p90"/>
          <p:cNvPicPr preferRelativeResize="0"/>
          <p:nvPr/>
        </p:nvPicPr>
        <p:blipFill>
          <a:blip r:embed="rId3">
            <a:alphaModFix/>
          </a:blip>
          <a:stretch>
            <a:fillRect/>
          </a:stretch>
        </p:blipFill>
        <p:spPr>
          <a:xfrm>
            <a:off x="466000" y="584962"/>
            <a:ext cx="5112325" cy="397357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652" name="Shape 652"/>
        <p:cNvGrpSpPr/>
        <p:nvPr/>
      </p:nvGrpSpPr>
      <p:grpSpPr>
        <a:xfrm>
          <a:off x="0" y="0"/>
          <a:ext cx="0" cy="0"/>
          <a:chOff x="0" y="0"/>
          <a:chExt cx="0" cy="0"/>
        </a:xfrm>
      </p:grpSpPr>
      <p:sp>
        <p:nvSpPr>
          <p:cNvPr id="653" name="Google Shape;653;p91"/>
          <p:cNvSpPr txBox="1"/>
          <p:nvPr/>
        </p:nvSpPr>
        <p:spPr>
          <a:xfrm>
            <a:off x="353625" y="281125"/>
            <a:ext cx="8390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FF9900"/>
                </a:solidFill>
                <a:latin typeface="Pacifico"/>
                <a:ea typeface="Pacifico"/>
                <a:cs typeface="Pacifico"/>
                <a:sym typeface="Pacifico"/>
              </a:rPr>
              <a:t>PROJECT  MODULES</a:t>
            </a:r>
            <a:endParaRPr b="1" sz="2500">
              <a:solidFill>
                <a:srgbClr val="FF9900"/>
              </a:solidFill>
              <a:latin typeface="Pacifico"/>
              <a:ea typeface="Pacifico"/>
              <a:cs typeface="Pacifico"/>
              <a:sym typeface="Pacifico"/>
            </a:endParaRPr>
          </a:p>
        </p:txBody>
      </p:sp>
      <p:sp>
        <p:nvSpPr>
          <p:cNvPr id="654" name="Google Shape;654;p91"/>
          <p:cNvSpPr txBox="1"/>
          <p:nvPr/>
        </p:nvSpPr>
        <p:spPr>
          <a:xfrm>
            <a:off x="353625" y="1103700"/>
            <a:ext cx="8711700" cy="3801900"/>
          </a:xfrm>
          <a:prstGeom prst="rect">
            <a:avLst/>
          </a:prstGeom>
          <a:noFill/>
          <a:ln>
            <a:noFill/>
          </a:ln>
        </p:spPr>
        <p:txBody>
          <a:bodyPr anchorCtr="0" anchor="t" bIns="91425" lIns="91425" spcFirstLastPara="1" rIns="91425" wrap="square" tIns="91425">
            <a:spAutoFit/>
          </a:bodyPr>
          <a:lstStyle/>
          <a:p>
            <a:pPr indent="-342900" lvl="0" marL="457200" rtl="0" algn="l">
              <a:spcBef>
                <a:spcPts val="1000"/>
              </a:spcBef>
              <a:spcAft>
                <a:spcPts val="0"/>
              </a:spcAft>
              <a:buClr>
                <a:srgbClr val="FFDE00"/>
              </a:buClr>
              <a:buSzPts val="1800"/>
              <a:buFont typeface="Comic Sans MS"/>
              <a:buAutoNum type="arabicPeriod"/>
            </a:pPr>
            <a:r>
              <a:rPr b="1" lang="en" sz="1800">
                <a:solidFill>
                  <a:srgbClr val="FFDE00"/>
                </a:solidFill>
                <a:latin typeface="Comic Sans MS"/>
                <a:ea typeface="Comic Sans MS"/>
                <a:cs typeface="Comic Sans MS"/>
                <a:sym typeface="Comic Sans MS"/>
              </a:rPr>
              <a:t>The NLP interactive model:</a:t>
            </a:r>
            <a:endParaRPr b="1" sz="1800">
              <a:solidFill>
                <a:srgbClr val="FFDE00"/>
              </a:solidFill>
              <a:latin typeface="Comic Sans MS"/>
              <a:ea typeface="Comic Sans MS"/>
              <a:cs typeface="Comic Sans MS"/>
              <a:sym typeface="Comic Sans MS"/>
            </a:endParaRPr>
          </a:p>
          <a:p>
            <a:pPr indent="-88900" lvl="0" marL="457200" rtl="0" algn="l">
              <a:lnSpc>
                <a:spcPct val="100000"/>
              </a:lnSpc>
              <a:spcBef>
                <a:spcPts val="1000"/>
              </a:spcBef>
              <a:spcAft>
                <a:spcPts val="0"/>
              </a:spcAft>
              <a:buClr>
                <a:srgbClr val="9E9E9E"/>
              </a:buClr>
              <a:buSzPts val="1400"/>
              <a:buFont typeface="Nunito"/>
              <a:buChar char="❏"/>
            </a:pPr>
            <a:r>
              <a:rPr lang="en">
                <a:solidFill>
                  <a:srgbClr val="F2F2F2"/>
                </a:solidFill>
                <a:latin typeface="Nunito"/>
                <a:ea typeface="Nunito"/>
                <a:cs typeface="Nunito"/>
                <a:sym typeface="Nunito"/>
              </a:rPr>
              <a:t> The platform and interface with which the hungry person conversates. </a:t>
            </a:r>
            <a:endParaRPr>
              <a:solidFill>
                <a:srgbClr val="F2F2F2"/>
              </a:solidFill>
              <a:latin typeface="Nunito"/>
              <a:ea typeface="Nunito"/>
              <a:cs typeface="Nunito"/>
              <a:sym typeface="Nunito"/>
            </a:endParaRPr>
          </a:p>
          <a:p>
            <a:pPr indent="-88900" lvl="0" marL="457200" rtl="0" algn="l">
              <a:lnSpc>
                <a:spcPct val="100000"/>
              </a:lnSpc>
              <a:spcBef>
                <a:spcPts val="0"/>
              </a:spcBef>
              <a:spcAft>
                <a:spcPts val="0"/>
              </a:spcAft>
              <a:buClr>
                <a:srgbClr val="9E9E9E"/>
              </a:buClr>
              <a:buSzPts val="1400"/>
              <a:buFont typeface="Nunito"/>
              <a:buChar char="❏"/>
            </a:pPr>
            <a:r>
              <a:rPr lang="en">
                <a:solidFill>
                  <a:srgbClr val="F2F2F2"/>
                </a:solidFill>
                <a:latin typeface="Nunito"/>
                <a:ea typeface="Nunito"/>
                <a:cs typeface="Nunito"/>
                <a:sym typeface="Nunito"/>
              </a:rPr>
              <a:t> The Interactive Voice Response System (IVRS) architecture and its usage.</a:t>
            </a:r>
            <a:endParaRPr>
              <a:solidFill>
                <a:srgbClr val="F2F2F2"/>
              </a:solidFill>
              <a:latin typeface="Nunito"/>
              <a:ea typeface="Nunito"/>
              <a:cs typeface="Nunito"/>
              <a:sym typeface="Nunito"/>
            </a:endParaRPr>
          </a:p>
          <a:p>
            <a:pPr indent="0" lvl="0" marL="0" rtl="0" algn="l">
              <a:spcBef>
                <a:spcPts val="0"/>
              </a:spcBef>
              <a:spcAft>
                <a:spcPts val="0"/>
              </a:spcAft>
              <a:buNone/>
            </a:pPr>
            <a:r>
              <a:t/>
            </a:r>
            <a:endParaRPr b="1" sz="1800">
              <a:solidFill>
                <a:srgbClr val="F2F2F2"/>
              </a:solidFill>
              <a:latin typeface="Comic Sans MS"/>
              <a:ea typeface="Comic Sans MS"/>
              <a:cs typeface="Comic Sans MS"/>
              <a:sym typeface="Comic Sans MS"/>
            </a:endParaRPr>
          </a:p>
          <a:p>
            <a:pPr indent="-342900" lvl="0" marL="457200" rtl="0" algn="l">
              <a:spcBef>
                <a:spcPts val="0"/>
              </a:spcBef>
              <a:spcAft>
                <a:spcPts val="0"/>
              </a:spcAft>
              <a:buClr>
                <a:srgbClr val="FFDE00"/>
              </a:buClr>
              <a:buSzPts val="1800"/>
              <a:buFont typeface="Comic Sans MS"/>
              <a:buAutoNum type="arabicPeriod"/>
            </a:pPr>
            <a:r>
              <a:rPr b="1" lang="en" sz="1800">
                <a:solidFill>
                  <a:srgbClr val="FFDE00"/>
                </a:solidFill>
                <a:latin typeface="Comic Sans MS"/>
                <a:ea typeface="Comic Sans MS"/>
                <a:cs typeface="Comic Sans MS"/>
                <a:sym typeface="Comic Sans MS"/>
              </a:rPr>
              <a:t>Inside the database.</a:t>
            </a:r>
            <a:endParaRPr b="1" sz="1800">
              <a:solidFill>
                <a:srgbClr val="FFDE00"/>
              </a:solidFill>
              <a:latin typeface="Comic Sans MS"/>
              <a:ea typeface="Comic Sans MS"/>
              <a:cs typeface="Comic Sans MS"/>
              <a:sym typeface="Comic Sans MS"/>
            </a:endParaRPr>
          </a:p>
          <a:p>
            <a:pPr indent="-88900" lvl="0" marL="457200" rtl="0" algn="l">
              <a:spcBef>
                <a:spcPts val="1000"/>
              </a:spcBef>
              <a:spcAft>
                <a:spcPts val="0"/>
              </a:spcAft>
              <a:buClr>
                <a:srgbClr val="9E9E9E"/>
              </a:buClr>
              <a:buSzPts val="1400"/>
              <a:buFont typeface="Nunito"/>
              <a:buChar char="❏"/>
            </a:pPr>
            <a:r>
              <a:rPr lang="en">
                <a:solidFill>
                  <a:srgbClr val="F2F2F2"/>
                </a:solidFill>
                <a:latin typeface="Nunito"/>
                <a:ea typeface="Nunito"/>
                <a:cs typeface="Nunito"/>
                <a:sym typeface="Nunito"/>
              </a:rPr>
              <a:t> The structure of the data stored in the database. </a:t>
            </a:r>
            <a:endParaRPr>
              <a:solidFill>
                <a:srgbClr val="F2F2F2"/>
              </a:solidFill>
              <a:latin typeface="Nunito"/>
              <a:ea typeface="Nunito"/>
              <a:cs typeface="Nunito"/>
              <a:sym typeface="Nunito"/>
            </a:endParaRPr>
          </a:p>
          <a:p>
            <a:pPr indent="-88900" lvl="0" marL="457200" rtl="0" algn="l">
              <a:spcBef>
                <a:spcPts val="0"/>
              </a:spcBef>
              <a:spcAft>
                <a:spcPts val="0"/>
              </a:spcAft>
              <a:buClr>
                <a:srgbClr val="9E9E9E"/>
              </a:buClr>
              <a:buSzPts val="1400"/>
              <a:buFont typeface="Nunito"/>
              <a:buChar char="❏"/>
            </a:pPr>
            <a:r>
              <a:rPr lang="en">
                <a:solidFill>
                  <a:srgbClr val="F2F2F2"/>
                </a:solidFill>
                <a:latin typeface="Nunito"/>
                <a:ea typeface="Nunito"/>
                <a:cs typeface="Nunito"/>
                <a:sym typeface="Nunito"/>
              </a:rPr>
              <a:t> The working of geospatial queries.</a:t>
            </a:r>
            <a:endParaRPr b="1" sz="1800">
              <a:solidFill>
                <a:srgbClr val="FFDE00"/>
              </a:solidFill>
              <a:latin typeface="Comic Sans MS"/>
              <a:ea typeface="Comic Sans MS"/>
              <a:cs typeface="Comic Sans MS"/>
              <a:sym typeface="Comic Sans MS"/>
            </a:endParaRPr>
          </a:p>
          <a:p>
            <a:pPr indent="0" lvl="0" marL="0" rtl="0" algn="l">
              <a:spcBef>
                <a:spcPts val="0"/>
              </a:spcBef>
              <a:spcAft>
                <a:spcPts val="0"/>
              </a:spcAft>
              <a:buNone/>
            </a:pPr>
            <a:r>
              <a:t/>
            </a:r>
            <a:endParaRPr b="1" sz="1800">
              <a:solidFill>
                <a:srgbClr val="FFDE00"/>
              </a:solidFill>
              <a:latin typeface="Comic Sans MS"/>
              <a:ea typeface="Comic Sans MS"/>
              <a:cs typeface="Comic Sans MS"/>
              <a:sym typeface="Comic Sans MS"/>
            </a:endParaRPr>
          </a:p>
          <a:p>
            <a:pPr indent="-342900" lvl="0" marL="457200" rtl="0" algn="l">
              <a:spcBef>
                <a:spcPts val="0"/>
              </a:spcBef>
              <a:spcAft>
                <a:spcPts val="0"/>
              </a:spcAft>
              <a:buClr>
                <a:srgbClr val="FFDE00"/>
              </a:buClr>
              <a:buSzPts val="1800"/>
              <a:buFont typeface="Comic Sans MS"/>
              <a:buAutoNum type="arabicPeriod"/>
            </a:pPr>
            <a:r>
              <a:rPr b="1" lang="en" sz="1800">
                <a:solidFill>
                  <a:srgbClr val="FFDE00"/>
                </a:solidFill>
                <a:latin typeface="Comic Sans MS"/>
                <a:ea typeface="Comic Sans MS"/>
                <a:cs typeface="Comic Sans MS"/>
                <a:sym typeface="Comic Sans MS"/>
              </a:rPr>
              <a:t>Android application framework.</a:t>
            </a:r>
            <a:endParaRPr b="1" sz="1800">
              <a:solidFill>
                <a:srgbClr val="FFDE00"/>
              </a:solidFill>
              <a:latin typeface="Comic Sans MS"/>
              <a:ea typeface="Comic Sans MS"/>
              <a:cs typeface="Comic Sans MS"/>
              <a:sym typeface="Comic Sans MS"/>
            </a:endParaRPr>
          </a:p>
          <a:p>
            <a:pPr indent="-88900" lvl="0" marL="457200" rtl="0" algn="l">
              <a:spcBef>
                <a:spcPts val="1000"/>
              </a:spcBef>
              <a:spcAft>
                <a:spcPts val="0"/>
              </a:spcAft>
              <a:buClr>
                <a:srgbClr val="9E9E9E"/>
              </a:buClr>
              <a:buSzPts val="1400"/>
              <a:buFont typeface="Nunito"/>
              <a:buChar char="❏"/>
            </a:pPr>
            <a:r>
              <a:rPr lang="en">
                <a:solidFill>
                  <a:srgbClr val="F2F2F2"/>
                </a:solidFill>
                <a:latin typeface="Nunito"/>
                <a:ea typeface="Nunito"/>
                <a:cs typeface="Nunito"/>
                <a:sym typeface="Nunito"/>
              </a:rPr>
              <a:t> The user interface used to transmit information to and from hotels</a:t>
            </a:r>
            <a:r>
              <a:rPr lang="en">
                <a:solidFill>
                  <a:srgbClr val="F2F2F2"/>
                </a:solidFill>
                <a:latin typeface="Nunito"/>
                <a:ea typeface="Nunito"/>
                <a:cs typeface="Nunito"/>
                <a:sym typeface="Nunito"/>
              </a:rPr>
              <a:t>. </a:t>
            </a:r>
            <a:endParaRPr>
              <a:solidFill>
                <a:srgbClr val="F2F2F2"/>
              </a:solidFill>
              <a:latin typeface="Nunito"/>
              <a:ea typeface="Nunito"/>
              <a:cs typeface="Nunito"/>
              <a:sym typeface="Nunito"/>
            </a:endParaRPr>
          </a:p>
          <a:p>
            <a:pPr indent="-88900" lvl="0" marL="457200" rtl="0" algn="l">
              <a:spcBef>
                <a:spcPts val="0"/>
              </a:spcBef>
              <a:spcAft>
                <a:spcPts val="0"/>
              </a:spcAft>
              <a:buClr>
                <a:srgbClr val="9E9E9E"/>
              </a:buClr>
              <a:buSzPts val="1400"/>
              <a:buFont typeface="Nunito"/>
              <a:buChar char="❏"/>
            </a:pPr>
            <a:r>
              <a:rPr lang="en">
                <a:solidFill>
                  <a:srgbClr val="F2F2F2"/>
                </a:solidFill>
                <a:latin typeface="Nunito"/>
                <a:ea typeface="Nunito"/>
                <a:cs typeface="Nunito"/>
                <a:sym typeface="Nunito"/>
              </a:rPr>
              <a:t> The architecture of the android application.</a:t>
            </a:r>
            <a:endParaRPr b="1" sz="1800">
              <a:solidFill>
                <a:srgbClr val="FFDE00"/>
              </a:solidFill>
              <a:latin typeface="Comic Sans MS"/>
              <a:ea typeface="Comic Sans MS"/>
              <a:cs typeface="Comic Sans MS"/>
              <a:sym typeface="Comic Sans MS"/>
            </a:endParaRPr>
          </a:p>
          <a:p>
            <a:pPr indent="0" lvl="0" marL="0" rtl="0" algn="l">
              <a:spcBef>
                <a:spcPts val="0"/>
              </a:spcBef>
              <a:spcAft>
                <a:spcPts val="0"/>
              </a:spcAft>
              <a:buNone/>
            </a:pPr>
            <a:r>
              <a:t/>
            </a:r>
            <a:endParaRPr b="1" sz="1800">
              <a:solidFill>
                <a:srgbClr val="FFDE00"/>
              </a:solidFill>
              <a:latin typeface="Comic Sans MS"/>
              <a:ea typeface="Comic Sans MS"/>
              <a:cs typeface="Comic Sans MS"/>
              <a:sym typeface="Comic Sans MS"/>
            </a:endParaRPr>
          </a:p>
          <a:p>
            <a:pPr indent="0" lvl="0" marL="0" rtl="0" algn="l">
              <a:spcBef>
                <a:spcPts val="0"/>
              </a:spcBef>
              <a:spcAft>
                <a:spcPts val="0"/>
              </a:spcAft>
              <a:buNone/>
            </a:pPr>
            <a:r>
              <a:t/>
            </a:r>
            <a:endParaRPr b="1" sz="1800">
              <a:solidFill>
                <a:srgbClr val="FFDE00"/>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D2E9"/>
            </a:gs>
            <a:gs pos="100000">
              <a:srgbClr val="045962"/>
            </a:gs>
          </a:gsLst>
          <a:path path="circle">
            <a:fillToRect b="50%" l="50%" r="50%" t="50%"/>
          </a:path>
          <a:tileRect/>
        </a:gradFill>
      </p:bgPr>
    </p:bg>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8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00">
                <a:latin typeface="Pacifico"/>
                <a:ea typeface="Pacifico"/>
                <a:cs typeface="Pacifico"/>
                <a:sym typeface="Pacifico"/>
              </a:rPr>
              <a:t>Why Do We Need Translator?</a:t>
            </a:r>
            <a:endParaRPr b="1" sz="2700">
              <a:latin typeface="Pacifico"/>
              <a:ea typeface="Pacifico"/>
              <a:cs typeface="Pacifico"/>
              <a:sym typeface="Pacifico"/>
            </a:endParaRPr>
          </a:p>
        </p:txBody>
      </p:sp>
      <p:sp>
        <p:nvSpPr>
          <p:cNvPr id="115" name="Google Shape;115;p20"/>
          <p:cNvSpPr txBox="1"/>
          <p:nvPr>
            <p:ph idx="1" type="body"/>
          </p:nvPr>
        </p:nvSpPr>
        <p:spPr>
          <a:xfrm>
            <a:off x="169700" y="1444575"/>
            <a:ext cx="4995000" cy="35952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Font typeface="Nunito"/>
              <a:buChar char="●"/>
            </a:pPr>
            <a:r>
              <a:rPr lang="en" sz="1400">
                <a:latin typeface="Nunito"/>
                <a:ea typeface="Nunito"/>
                <a:cs typeface="Nunito"/>
                <a:sym typeface="Nunito"/>
              </a:rPr>
              <a:t>Both the person and to whom the information is delivered to will be benefited from the incorporation of translator.</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People will not feel uncomfortable or hesitant since now there is no need of speaking in a foreign language.</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They can freely express or convey required information in their native language.</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The person receiving the information might</a:t>
            </a:r>
            <a:r>
              <a:rPr lang="en" sz="1400">
                <a:latin typeface="Nunito"/>
                <a:ea typeface="Nunito"/>
                <a:cs typeface="Nunito"/>
                <a:sym typeface="Nunito"/>
              </a:rPr>
              <a:t> </a:t>
            </a:r>
            <a:r>
              <a:rPr lang="en" sz="1400">
                <a:latin typeface="Nunito"/>
                <a:ea typeface="Nunito"/>
                <a:cs typeface="Nunito"/>
                <a:sym typeface="Nunito"/>
              </a:rPr>
              <a:t>know many languages but not english. Hence the english translator will make the information understandable for the receiver.</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Not only we will be able to reach more people, it will be easier to connect with them on a more effective level, through the power of translation. </a:t>
            </a:r>
            <a:endParaRPr/>
          </a:p>
        </p:txBody>
      </p:sp>
      <p:pic>
        <p:nvPicPr>
          <p:cNvPr id="116" name="Google Shape;116;p20"/>
          <p:cNvPicPr preferRelativeResize="0"/>
          <p:nvPr/>
        </p:nvPicPr>
        <p:blipFill>
          <a:blip r:embed="rId3">
            <a:alphaModFix/>
          </a:blip>
          <a:stretch>
            <a:fillRect/>
          </a:stretch>
        </p:blipFill>
        <p:spPr>
          <a:xfrm>
            <a:off x="5111650" y="1168800"/>
            <a:ext cx="3945176" cy="2254379"/>
          </a:xfrm>
          <a:prstGeom prst="rect">
            <a:avLst/>
          </a:prstGeom>
          <a:noFill/>
          <a:ln>
            <a:noFill/>
          </a:ln>
        </p:spPr>
      </p:pic>
      <p:pic>
        <p:nvPicPr>
          <p:cNvPr id="117" name="Google Shape;117;p20"/>
          <p:cNvPicPr preferRelativeResize="0"/>
          <p:nvPr/>
        </p:nvPicPr>
        <p:blipFill>
          <a:blip r:embed="rId4">
            <a:alphaModFix/>
          </a:blip>
          <a:stretch>
            <a:fillRect/>
          </a:stretch>
        </p:blipFill>
        <p:spPr>
          <a:xfrm>
            <a:off x="5264825" y="3531450"/>
            <a:ext cx="3638831" cy="14596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658" name="Shape 658"/>
        <p:cNvGrpSpPr/>
        <p:nvPr/>
      </p:nvGrpSpPr>
      <p:grpSpPr>
        <a:xfrm>
          <a:off x="0" y="0"/>
          <a:ext cx="0" cy="0"/>
          <a:chOff x="0" y="0"/>
          <a:chExt cx="0" cy="0"/>
        </a:xfrm>
      </p:grpSpPr>
      <p:sp>
        <p:nvSpPr>
          <p:cNvPr id="659" name="Google Shape;659;p92"/>
          <p:cNvSpPr txBox="1"/>
          <p:nvPr/>
        </p:nvSpPr>
        <p:spPr>
          <a:xfrm>
            <a:off x="246450" y="64300"/>
            <a:ext cx="8496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CC0000"/>
                </a:solidFill>
                <a:latin typeface="Pacifico"/>
                <a:ea typeface="Pacifico"/>
                <a:cs typeface="Pacifico"/>
                <a:sym typeface="Pacifico"/>
              </a:rPr>
              <a:t>Module 1 : The NLP interactive model</a:t>
            </a:r>
            <a:endParaRPr sz="2500">
              <a:solidFill>
                <a:srgbClr val="CC0000"/>
              </a:solidFill>
              <a:latin typeface="Pacifico"/>
              <a:ea typeface="Pacifico"/>
              <a:cs typeface="Pacifico"/>
              <a:sym typeface="Pacifico"/>
            </a:endParaRPr>
          </a:p>
        </p:txBody>
      </p:sp>
      <p:sp>
        <p:nvSpPr>
          <p:cNvPr id="660" name="Google Shape;660;p92"/>
          <p:cNvSpPr txBox="1"/>
          <p:nvPr/>
        </p:nvSpPr>
        <p:spPr>
          <a:xfrm>
            <a:off x="79050" y="633700"/>
            <a:ext cx="8985900" cy="4446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800">
                <a:solidFill>
                  <a:srgbClr val="0000FF"/>
                </a:solidFill>
                <a:latin typeface="Comic Sans MS"/>
                <a:ea typeface="Comic Sans MS"/>
                <a:cs typeface="Comic Sans MS"/>
                <a:sym typeface="Comic Sans MS"/>
              </a:rPr>
              <a:t>Pre-requisites:</a:t>
            </a:r>
            <a:endParaRPr b="1" sz="1800">
              <a:solidFill>
                <a:srgbClr val="0000FF"/>
              </a:solidFill>
              <a:latin typeface="Comic Sans MS"/>
              <a:ea typeface="Comic Sans MS"/>
              <a:cs typeface="Comic Sans MS"/>
              <a:sym typeface="Comic Sans MS"/>
            </a:endParaRPr>
          </a:p>
          <a:p>
            <a:pPr indent="0" lvl="0" marL="0" rtl="0" algn="l">
              <a:spcBef>
                <a:spcPts val="1000"/>
              </a:spcBef>
              <a:spcAft>
                <a:spcPts val="0"/>
              </a:spcAft>
              <a:buNone/>
            </a:pPr>
            <a:r>
              <a:t/>
            </a:r>
            <a:endParaRPr b="1" sz="1800">
              <a:solidFill>
                <a:srgbClr val="0000FF"/>
              </a:solidFill>
              <a:latin typeface="Comic Sans MS"/>
              <a:ea typeface="Comic Sans MS"/>
              <a:cs typeface="Comic Sans MS"/>
              <a:sym typeface="Comic Sans MS"/>
            </a:endParaRPr>
          </a:p>
          <a:p>
            <a:pPr indent="-317500" lvl="0" marL="457200" rtl="0" algn="just">
              <a:spcBef>
                <a:spcPts val="1000"/>
              </a:spcBef>
              <a:spcAft>
                <a:spcPts val="0"/>
              </a:spcAft>
              <a:buSzPts val="1400"/>
              <a:buFont typeface="Nunito"/>
              <a:buAutoNum type="arabicPeriod"/>
            </a:pPr>
            <a:r>
              <a:rPr b="1" lang="en">
                <a:latin typeface="Nunito"/>
                <a:ea typeface="Nunito"/>
                <a:cs typeface="Nunito"/>
                <a:sym typeface="Nunito"/>
              </a:rPr>
              <a:t>Pymongo-</a:t>
            </a:r>
            <a:r>
              <a:rPr lang="en">
                <a:latin typeface="Nunito"/>
                <a:ea typeface="Nunito"/>
                <a:cs typeface="Nunito"/>
                <a:sym typeface="Nunito"/>
              </a:rPr>
              <a:t> Python distribution containing tools for working with MongoDB, </a:t>
            </a:r>
            <a:endParaRPr>
              <a:latin typeface="Nunito"/>
              <a:ea typeface="Nunito"/>
              <a:cs typeface="Nunito"/>
              <a:sym typeface="Nunito"/>
            </a:endParaRPr>
          </a:p>
          <a:p>
            <a:pPr indent="-317500" lvl="0" marL="457200" rtl="0" algn="just">
              <a:spcBef>
                <a:spcPts val="1000"/>
              </a:spcBef>
              <a:spcAft>
                <a:spcPts val="0"/>
              </a:spcAft>
              <a:buSzPts val="1400"/>
              <a:buFont typeface="Nunito"/>
              <a:buAutoNum type="arabicPeriod"/>
            </a:pPr>
            <a:r>
              <a:rPr b="1" lang="en">
                <a:latin typeface="Nunito"/>
                <a:ea typeface="Nunito"/>
                <a:cs typeface="Nunito"/>
                <a:sym typeface="Nunito"/>
              </a:rPr>
              <a:t>Requests-</a:t>
            </a:r>
            <a:r>
              <a:rPr lang="en">
                <a:latin typeface="Nunito"/>
                <a:ea typeface="Nunito"/>
                <a:cs typeface="Nunito"/>
                <a:sym typeface="Nunito"/>
              </a:rPr>
              <a:t> Allows to send HTTP requests using Python, which returns a Response Object.</a:t>
            </a:r>
            <a:endParaRPr>
              <a:latin typeface="Nunito"/>
              <a:ea typeface="Nunito"/>
              <a:cs typeface="Nunito"/>
              <a:sym typeface="Nunito"/>
            </a:endParaRPr>
          </a:p>
          <a:p>
            <a:pPr indent="-317500" lvl="0" marL="457200" rtl="0" algn="just">
              <a:spcBef>
                <a:spcPts val="1000"/>
              </a:spcBef>
              <a:spcAft>
                <a:spcPts val="0"/>
              </a:spcAft>
              <a:buSzPts val="1400"/>
              <a:buFont typeface="Nunito"/>
              <a:buAutoNum type="arabicPeriod"/>
            </a:pPr>
            <a:r>
              <a:rPr b="1" lang="en">
                <a:latin typeface="Nunito"/>
                <a:ea typeface="Nunito"/>
                <a:cs typeface="Nunito"/>
                <a:sym typeface="Nunito"/>
              </a:rPr>
              <a:t>Urllib.parse-</a:t>
            </a:r>
            <a:r>
              <a:rPr lang="en">
                <a:latin typeface="Nunito"/>
                <a:ea typeface="Nunito"/>
                <a:cs typeface="Nunito"/>
                <a:sym typeface="Nunito"/>
              </a:rPr>
              <a:t> It defines standard interface to break URL strings in components.</a:t>
            </a:r>
            <a:endParaRPr>
              <a:latin typeface="Nunito"/>
              <a:ea typeface="Nunito"/>
              <a:cs typeface="Nunito"/>
              <a:sym typeface="Nunito"/>
            </a:endParaRPr>
          </a:p>
          <a:p>
            <a:pPr indent="-317500" lvl="0" marL="457200" rtl="0" algn="just">
              <a:spcBef>
                <a:spcPts val="1000"/>
              </a:spcBef>
              <a:spcAft>
                <a:spcPts val="0"/>
              </a:spcAft>
              <a:buSzPts val="1400"/>
              <a:buFont typeface="Nunito"/>
              <a:buAutoNum type="arabicPeriod"/>
            </a:pPr>
            <a:r>
              <a:rPr b="1" lang="en">
                <a:latin typeface="Nunito"/>
                <a:ea typeface="Nunito"/>
                <a:cs typeface="Nunito"/>
                <a:sym typeface="Nunito"/>
              </a:rPr>
              <a:t>Bson.son-</a:t>
            </a:r>
            <a:r>
              <a:rPr lang="en">
                <a:latin typeface="Nunito"/>
                <a:ea typeface="Nunito"/>
                <a:cs typeface="Nunito"/>
                <a:sym typeface="Nunito"/>
              </a:rPr>
              <a:t> A subclass  to maintains ordering of keys and provide </a:t>
            </a:r>
            <a:r>
              <a:rPr lang="en">
                <a:latin typeface="Nunito"/>
                <a:ea typeface="Nunito"/>
                <a:cs typeface="Nunito"/>
                <a:sym typeface="Nunito"/>
              </a:rPr>
              <a:t>necessities</a:t>
            </a:r>
            <a:r>
              <a:rPr lang="en">
                <a:latin typeface="Nunito"/>
                <a:ea typeface="Nunito"/>
                <a:cs typeface="Nunito"/>
                <a:sym typeface="Nunito"/>
              </a:rPr>
              <a:t> for SON. </a:t>
            </a:r>
            <a:endParaRPr>
              <a:latin typeface="Nunito"/>
              <a:ea typeface="Nunito"/>
              <a:cs typeface="Nunito"/>
              <a:sym typeface="Nunito"/>
            </a:endParaRPr>
          </a:p>
          <a:p>
            <a:pPr indent="-317500" lvl="0" marL="457200" rtl="0" algn="just">
              <a:spcBef>
                <a:spcPts val="1000"/>
              </a:spcBef>
              <a:spcAft>
                <a:spcPts val="0"/>
              </a:spcAft>
              <a:buSzPts val="1400"/>
              <a:buFont typeface="Nunito"/>
              <a:buAutoNum type="arabicPeriod"/>
            </a:pPr>
            <a:r>
              <a:rPr b="1" lang="en">
                <a:latin typeface="Nunito"/>
                <a:ea typeface="Nunito"/>
                <a:cs typeface="Nunito"/>
                <a:sym typeface="Nunito"/>
              </a:rPr>
              <a:t>MongoClient-</a:t>
            </a:r>
            <a:r>
              <a:rPr lang="en">
                <a:latin typeface="Nunito"/>
                <a:ea typeface="Nunito"/>
                <a:cs typeface="Nunito"/>
                <a:sym typeface="Nunito"/>
              </a:rPr>
              <a:t> Used to connect to the MongoDB database efficiently and effortlessly.</a:t>
            </a:r>
            <a:endParaRPr>
              <a:latin typeface="Nunito"/>
              <a:ea typeface="Nunito"/>
              <a:cs typeface="Nunito"/>
              <a:sym typeface="Nunito"/>
            </a:endParaRPr>
          </a:p>
          <a:p>
            <a:pPr indent="-317500" lvl="0" marL="457200" rtl="0" algn="just">
              <a:spcBef>
                <a:spcPts val="1000"/>
              </a:spcBef>
              <a:spcAft>
                <a:spcPts val="0"/>
              </a:spcAft>
              <a:buSzPts val="1400"/>
              <a:buFont typeface="Nunito"/>
              <a:buAutoNum type="arabicPeriod"/>
            </a:pPr>
            <a:r>
              <a:rPr b="1" lang="en">
                <a:latin typeface="Nunito"/>
                <a:ea typeface="Nunito"/>
                <a:cs typeface="Nunito"/>
                <a:sym typeface="Nunito"/>
              </a:rPr>
              <a:t>Geosphere-</a:t>
            </a:r>
            <a:r>
              <a:rPr lang="en">
                <a:latin typeface="Nunito"/>
                <a:ea typeface="Nunito"/>
                <a:cs typeface="Nunito"/>
                <a:sym typeface="Nunito"/>
              </a:rPr>
              <a:t> To create a spherical (earth-like) geospatial index.</a:t>
            </a:r>
            <a:endParaRPr>
              <a:latin typeface="Nunito"/>
              <a:ea typeface="Nunito"/>
              <a:cs typeface="Nunito"/>
              <a:sym typeface="Nunito"/>
            </a:endParaRPr>
          </a:p>
          <a:p>
            <a:pPr indent="-317500" lvl="0" marL="457200" rtl="0" algn="just">
              <a:spcBef>
                <a:spcPts val="1000"/>
              </a:spcBef>
              <a:spcAft>
                <a:spcPts val="0"/>
              </a:spcAft>
              <a:buSzPts val="1400"/>
              <a:buFont typeface="Nunito"/>
              <a:buAutoNum type="arabicPeriod"/>
            </a:pPr>
            <a:r>
              <a:rPr b="1" lang="en">
                <a:latin typeface="Nunito"/>
                <a:ea typeface="Nunito"/>
                <a:cs typeface="Nunito"/>
                <a:sym typeface="Nunito"/>
              </a:rPr>
              <a:t>Geopy-</a:t>
            </a:r>
            <a:r>
              <a:rPr lang="en">
                <a:latin typeface="Nunito"/>
                <a:ea typeface="Nunito"/>
                <a:cs typeface="Nunito"/>
                <a:sym typeface="Nunito"/>
              </a:rPr>
              <a:t> Used to locate the coordinates of addresses, cities, countries, and landmarks.</a:t>
            </a:r>
            <a:endParaRPr>
              <a:latin typeface="Nunito"/>
              <a:ea typeface="Nunito"/>
              <a:cs typeface="Nunito"/>
              <a:sym typeface="Nunito"/>
            </a:endParaRPr>
          </a:p>
          <a:p>
            <a:pPr indent="-317500" lvl="0" marL="457200" rtl="0" algn="just">
              <a:spcBef>
                <a:spcPts val="1000"/>
              </a:spcBef>
              <a:spcAft>
                <a:spcPts val="0"/>
              </a:spcAft>
              <a:buSzPts val="1400"/>
              <a:buFont typeface="Nunito"/>
              <a:buAutoNum type="arabicPeriod"/>
            </a:pPr>
            <a:r>
              <a:rPr b="1" lang="en">
                <a:latin typeface="Nunito"/>
                <a:ea typeface="Nunito"/>
                <a:cs typeface="Nunito"/>
                <a:sym typeface="Nunito"/>
              </a:rPr>
              <a:t>Gecoders-</a:t>
            </a:r>
            <a:r>
              <a:rPr lang="en">
                <a:latin typeface="Nunito"/>
                <a:ea typeface="Nunito"/>
                <a:cs typeface="Nunito"/>
                <a:sym typeface="Nunito"/>
              </a:rPr>
              <a:t> Used for resolving  location from a string.</a:t>
            </a:r>
            <a:endParaRPr>
              <a:latin typeface="Nunito"/>
              <a:ea typeface="Nunito"/>
              <a:cs typeface="Nunito"/>
              <a:sym typeface="Nunito"/>
            </a:endParaRPr>
          </a:p>
          <a:p>
            <a:pPr indent="-317500" lvl="0" marL="457200" rtl="0" algn="just">
              <a:spcBef>
                <a:spcPts val="1000"/>
              </a:spcBef>
              <a:spcAft>
                <a:spcPts val="0"/>
              </a:spcAft>
              <a:buSzPts val="1400"/>
              <a:buFont typeface="Nunito"/>
              <a:buAutoNum type="arabicPeriod"/>
            </a:pPr>
            <a:r>
              <a:rPr b="1" lang="en">
                <a:latin typeface="Nunito"/>
                <a:ea typeface="Nunito"/>
                <a:cs typeface="Nunito"/>
                <a:sym typeface="Nunito"/>
              </a:rPr>
              <a:t>Nominatim-</a:t>
            </a:r>
            <a:r>
              <a:rPr lang="en">
                <a:latin typeface="Nunito"/>
                <a:ea typeface="Nunito"/>
                <a:cs typeface="Nunito"/>
                <a:sym typeface="Nunito"/>
              </a:rPr>
              <a:t> Tool to search OpenStreetMap data by address or location (geocoding). </a:t>
            </a:r>
            <a:endParaRPr>
              <a:latin typeface="Nunito"/>
              <a:ea typeface="Nunito"/>
              <a:cs typeface="Nunito"/>
              <a:sym typeface="Nunito"/>
            </a:endParaRPr>
          </a:p>
          <a:p>
            <a:pPr indent="0" lvl="0" marL="0" rtl="0" algn="l">
              <a:spcBef>
                <a:spcPts val="1000"/>
              </a:spcBef>
              <a:spcAft>
                <a:spcPts val="0"/>
              </a:spcAft>
              <a:buNone/>
            </a:pPr>
            <a:r>
              <a:t/>
            </a:r>
            <a:endParaRPr b="1">
              <a:solidFill>
                <a:srgbClr val="262626"/>
              </a:solidFill>
              <a:latin typeface="Nunito"/>
              <a:ea typeface="Nunito"/>
              <a:cs typeface="Nunito"/>
              <a:sym typeface="Nuni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664" name="Shape 664"/>
        <p:cNvGrpSpPr/>
        <p:nvPr/>
      </p:nvGrpSpPr>
      <p:grpSpPr>
        <a:xfrm>
          <a:off x="0" y="0"/>
          <a:ext cx="0" cy="0"/>
          <a:chOff x="0" y="0"/>
          <a:chExt cx="0" cy="0"/>
        </a:xfrm>
      </p:grpSpPr>
      <p:pic>
        <p:nvPicPr>
          <p:cNvPr id="665" name="Google Shape;665;p93"/>
          <p:cNvPicPr preferRelativeResize="0"/>
          <p:nvPr/>
        </p:nvPicPr>
        <p:blipFill rotWithShape="1">
          <a:blip r:embed="rId3">
            <a:alphaModFix/>
          </a:blip>
          <a:srcRect b="0" l="0" r="0" t="5482"/>
          <a:stretch/>
        </p:blipFill>
        <p:spPr>
          <a:xfrm>
            <a:off x="0" y="535350"/>
            <a:ext cx="9144003" cy="4608150"/>
          </a:xfrm>
          <a:prstGeom prst="rect">
            <a:avLst/>
          </a:prstGeom>
          <a:noFill/>
          <a:ln>
            <a:noFill/>
          </a:ln>
        </p:spPr>
      </p:pic>
      <p:sp>
        <p:nvSpPr>
          <p:cNvPr id="666" name="Google Shape;666;p9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latin typeface="Pacifico"/>
                <a:ea typeface="Pacifico"/>
                <a:cs typeface="Pacifico"/>
                <a:sym typeface="Pacifico"/>
              </a:rPr>
              <a:t>The IVRS - NLP model flowchart</a:t>
            </a:r>
            <a:endParaRPr>
              <a:solidFill>
                <a:srgbClr val="F1C232"/>
              </a:solidFill>
              <a:latin typeface="Pacifico"/>
              <a:ea typeface="Pacifico"/>
              <a:cs typeface="Pacifico"/>
              <a:sym typeface="Pacific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path path="circle">
            <a:fillToRect b="50%" l="50%" r="50%" t="50%"/>
          </a:path>
          <a:tileRect/>
        </a:gradFill>
      </p:bgPr>
    </p:bg>
    <p:spTree>
      <p:nvGrpSpPr>
        <p:cNvPr id="670" name="Shape 670"/>
        <p:cNvGrpSpPr/>
        <p:nvPr/>
      </p:nvGrpSpPr>
      <p:grpSpPr>
        <a:xfrm>
          <a:off x="0" y="0"/>
          <a:ext cx="0" cy="0"/>
          <a:chOff x="0" y="0"/>
          <a:chExt cx="0" cy="0"/>
        </a:xfrm>
      </p:grpSpPr>
      <p:sp>
        <p:nvSpPr>
          <p:cNvPr id="671" name="Google Shape;671;p9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DE00"/>
                </a:solidFill>
                <a:latin typeface="Pacifico"/>
                <a:ea typeface="Pacifico"/>
                <a:cs typeface="Pacifico"/>
                <a:sym typeface="Pacifico"/>
              </a:rPr>
              <a:t>Module 2: Inside the database</a:t>
            </a:r>
            <a:endParaRPr>
              <a:solidFill>
                <a:srgbClr val="FFDE00"/>
              </a:solidFill>
              <a:latin typeface="Pacifico"/>
              <a:ea typeface="Pacifico"/>
              <a:cs typeface="Pacifico"/>
              <a:sym typeface="Pacifico"/>
            </a:endParaRPr>
          </a:p>
        </p:txBody>
      </p:sp>
      <p:sp>
        <p:nvSpPr>
          <p:cNvPr id="672" name="Google Shape;672;p94"/>
          <p:cNvSpPr txBox="1"/>
          <p:nvPr/>
        </p:nvSpPr>
        <p:spPr>
          <a:xfrm>
            <a:off x="0" y="461700"/>
            <a:ext cx="9097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E69138"/>
                </a:solidFill>
                <a:latin typeface="Comic Sans MS"/>
                <a:ea typeface="Comic Sans MS"/>
                <a:cs typeface="Comic Sans MS"/>
                <a:sym typeface="Comic Sans MS"/>
              </a:rPr>
              <a:t>How is the data stored in the database?</a:t>
            </a:r>
            <a:r>
              <a:rPr lang="en">
                <a:solidFill>
                  <a:srgbClr val="E69138"/>
                </a:solidFill>
              </a:rPr>
              <a:t> </a:t>
            </a:r>
            <a:endParaRPr>
              <a:solidFill>
                <a:srgbClr val="E69138"/>
              </a:solidFill>
            </a:endParaRPr>
          </a:p>
        </p:txBody>
      </p:sp>
      <p:pic>
        <p:nvPicPr>
          <p:cNvPr id="673" name="Google Shape;673;p94"/>
          <p:cNvPicPr preferRelativeResize="0"/>
          <p:nvPr/>
        </p:nvPicPr>
        <p:blipFill rotWithShape="1">
          <a:blip r:embed="rId3">
            <a:alphaModFix/>
          </a:blip>
          <a:srcRect b="1845" l="0" r="0" t="0"/>
          <a:stretch/>
        </p:blipFill>
        <p:spPr>
          <a:xfrm>
            <a:off x="2164400" y="1056425"/>
            <a:ext cx="6933101" cy="3246825"/>
          </a:xfrm>
          <a:prstGeom prst="rect">
            <a:avLst/>
          </a:prstGeom>
          <a:noFill/>
          <a:ln>
            <a:noFill/>
          </a:ln>
        </p:spPr>
      </p:pic>
      <p:sp>
        <p:nvSpPr>
          <p:cNvPr id="674" name="Google Shape;674;p94"/>
          <p:cNvSpPr txBox="1"/>
          <p:nvPr/>
        </p:nvSpPr>
        <p:spPr>
          <a:xfrm>
            <a:off x="42875" y="923400"/>
            <a:ext cx="2168100" cy="4571400"/>
          </a:xfrm>
          <a:prstGeom prst="rect">
            <a:avLst/>
          </a:prstGeom>
          <a:noFill/>
          <a:ln>
            <a:noFill/>
          </a:ln>
        </p:spPr>
        <p:txBody>
          <a:bodyPr anchorCtr="0" anchor="t" bIns="91425" lIns="114300" spcFirstLastPara="1" rIns="91425" wrap="square" tIns="91425">
            <a:spAutoFit/>
          </a:bodyPr>
          <a:lstStyle/>
          <a:p>
            <a:pPr indent="-203200" lvl="0" marL="171450" rtl="0" algn="l">
              <a:spcBef>
                <a:spcPts val="0"/>
              </a:spcBef>
              <a:spcAft>
                <a:spcPts val="0"/>
              </a:spcAft>
              <a:buClr>
                <a:srgbClr val="00FFFF"/>
              </a:buClr>
              <a:buSzPts val="1400"/>
              <a:buFont typeface="Nunito"/>
              <a:buAutoNum type="arabicPeriod"/>
            </a:pPr>
            <a:r>
              <a:rPr lang="en">
                <a:solidFill>
                  <a:srgbClr val="00FFFF"/>
                </a:solidFill>
                <a:latin typeface="Nunito"/>
                <a:ea typeface="Nunito"/>
                <a:cs typeface="Nunito"/>
                <a:sym typeface="Nunito"/>
              </a:rPr>
              <a:t>Create a new database.</a:t>
            </a:r>
            <a:endParaRPr>
              <a:solidFill>
                <a:srgbClr val="00FFFF"/>
              </a:solidFill>
              <a:latin typeface="Nunito"/>
              <a:ea typeface="Nunito"/>
              <a:cs typeface="Nunito"/>
              <a:sym typeface="Nunito"/>
            </a:endParaRPr>
          </a:p>
          <a:p>
            <a:pPr indent="-203200" lvl="0" marL="171450" rtl="0" algn="l">
              <a:spcBef>
                <a:spcPts val="1000"/>
              </a:spcBef>
              <a:spcAft>
                <a:spcPts val="0"/>
              </a:spcAft>
              <a:buClr>
                <a:srgbClr val="00FFFF"/>
              </a:buClr>
              <a:buSzPts val="1400"/>
              <a:buFont typeface="Nunito"/>
              <a:buAutoNum type="arabicPeriod"/>
            </a:pPr>
            <a:r>
              <a:rPr lang="en">
                <a:solidFill>
                  <a:srgbClr val="00FFFF"/>
                </a:solidFill>
                <a:latin typeface="Nunito"/>
                <a:ea typeface="Nunito"/>
                <a:cs typeface="Nunito"/>
                <a:sym typeface="Nunito"/>
              </a:rPr>
              <a:t>See collections of a particular database</a:t>
            </a:r>
            <a:endParaRPr>
              <a:solidFill>
                <a:srgbClr val="00FFFF"/>
              </a:solidFill>
              <a:latin typeface="Nunito"/>
              <a:ea typeface="Nunito"/>
              <a:cs typeface="Nunito"/>
              <a:sym typeface="Nunito"/>
            </a:endParaRPr>
          </a:p>
          <a:p>
            <a:pPr indent="-203200" lvl="0" marL="171450" rtl="0" algn="l">
              <a:spcBef>
                <a:spcPts val="1000"/>
              </a:spcBef>
              <a:spcAft>
                <a:spcPts val="0"/>
              </a:spcAft>
              <a:buClr>
                <a:srgbClr val="00FFFF"/>
              </a:buClr>
              <a:buSzPts val="1400"/>
              <a:buFont typeface="Nunito"/>
              <a:buAutoNum type="arabicPeriod"/>
            </a:pPr>
            <a:r>
              <a:rPr lang="en">
                <a:solidFill>
                  <a:srgbClr val="00FFFF"/>
                </a:solidFill>
                <a:latin typeface="Nunito"/>
                <a:ea typeface="Nunito"/>
                <a:cs typeface="Nunito"/>
                <a:sym typeface="Nunito"/>
              </a:rPr>
              <a:t>Details of cluster</a:t>
            </a:r>
            <a:endParaRPr>
              <a:solidFill>
                <a:srgbClr val="00FFFF"/>
              </a:solidFill>
              <a:latin typeface="Nunito"/>
              <a:ea typeface="Nunito"/>
              <a:cs typeface="Nunito"/>
              <a:sym typeface="Nunito"/>
            </a:endParaRPr>
          </a:p>
          <a:p>
            <a:pPr indent="-203200" lvl="0" marL="171450" rtl="0" algn="l">
              <a:spcBef>
                <a:spcPts val="1000"/>
              </a:spcBef>
              <a:spcAft>
                <a:spcPts val="0"/>
              </a:spcAft>
              <a:buClr>
                <a:srgbClr val="00FFFF"/>
              </a:buClr>
              <a:buSzPts val="1400"/>
              <a:buFont typeface="Nunito"/>
              <a:buAutoNum type="arabicPeriod"/>
            </a:pPr>
            <a:r>
              <a:rPr lang="en">
                <a:solidFill>
                  <a:srgbClr val="00FFFF"/>
                </a:solidFill>
                <a:latin typeface="Nunito"/>
                <a:ea typeface="Nunito"/>
                <a:cs typeface="Nunito"/>
                <a:sym typeface="Nunito"/>
              </a:rPr>
              <a:t>Current database</a:t>
            </a:r>
            <a:endParaRPr>
              <a:solidFill>
                <a:srgbClr val="00FFFF"/>
              </a:solidFill>
              <a:latin typeface="Nunito"/>
              <a:ea typeface="Nunito"/>
              <a:cs typeface="Nunito"/>
              <a:sym typeface="Nunito"/>
            </a:endParaRPr>
          </a:p>
          <a:p>
            <a:pPr indent="-203200" lvl="0" marL="171450" rtl="0" algn="l">
              <a:spcBef>
                <a:spcPts val="1000"/>
              </a:spcBef>
              <a:spcAft>
                <a:spcPts val="0"/>
              </a:spcAft>
              <a:buClr>
                <a:srgbClr val="00FFFF"/>
              </a:buClr>
              <a:buSzPts val="1400"/>
              <a:buFont typeface="Nunito"/>
              <a:buAutoNum type="arabicPeriod"/>
            </a:pPr>
            <a:r>
              <a:rPr lang="en">
                <a:solidFill>
                  <a:srgbClr val="00FFFF"/>
                </a:solidFill>
                <a:latin typeface="Nunito"/>
                <a:ea typeface="Nunito"/>
                <a:cs typeface="Nunito"/>
                <a:sym typeface="Nunito"/>
              </a:rPr>
              <a:t>Current collection</a:t>
            </a:r>
            <a:endParaRPr>
              <a:solidFill>
                <a:srgbClr val="00FFFF"/>
              </a:solidFill>
              <a:latin typeface="Nunito"/>
              <a:ea typeface="Nunito"/>
              <a:cs typeface="Nunito"/>
              <a:sym typeface="Nunito"/>
            </a:endParaRPr>
          </a:p>
          <a:p>
            <a:pPr indent="-203200" lvl="0" marL="171450" rtl="0" algn="l">
              <a:spcBef>
                <a:spcPts val="1000"/>
              </a:spcBef>
              <a:spcAft>
                <a:spcPts val="0"/>
              </a:spcAft>
              <a:buClr>
                <a:srgbClr val="00FFFF"/>
              </a:buClr>
              <a:buSzPts val="1400"/>
              <a:buFont typeface="Nunito"/>
              <a:buAutoNum type="arabicPeriod"/>
            </a:pPr>
            <a:r>
              <a:rPr lang="en">
                <a:solidFill>
                  <a:srgbClr val="00FFFF"/>
                </a:solidFill>
                <a:latin typeface="Nunito"/>
                <a:ea typeface="Nunito"/>
                <a:cs typeface="Nunito"/>
                <a:sym typeface="Nunito"/>
              </a:rPr>
              <a:t>Collection’s relative address.</a:t>
            </a:r>
            <a:endParaRPr>
              <a:solidFill>
                <a:srgbClr val="00FFFF"/>
              </a:solidFill>
              <a:latin typeface="Nunito"/>
              <a:ea typeface="Nunito"/>
              <a:cs typeface="Nunito"/>
              <a:sym typeface="Nunito"/>
            </a:endParaRPr>
          </a:p>
          <a:p>
            <a:pPr indent="-203200" lvl="0" marL="171450" rtl="0" algn="l">
              <a:spcBef>
                <a:spcPts val="1000"/>
              </a:spcBef>
              <a:spcAft>
                <a:spcPts val="0"/>
              </a:spcAft>
              <a:buClr>
                <a:srgbClr val="00FFFF"/>
              </a:buClr>
              <a:buSzPts val="1400"/>
              <a:buFont typeface="Nunito"/>
              <a:buAutoNum type="arabicPeriod"/>
            </a:pPr>
            <a:r>
              <a:rPr lang="en">
                <a:solidFill>
                  <a:srgbClr val="00FFFF"/>
                </a:solidFill>
                <a:latin typeface="Nunito"/>
                <a:ea typeface="Nunito"/>
                <a:cs typeface="Nunito"/>
                <a:sym typeface="Nunito"/>
              </a:rPr>
              <a:t>Collection’s properties.</a:t>
            </a:r>
            <a:endParaRPr>
              <a:solidFill>
                <a:srgbClr val="00FFFF"/>
              </a:solidFill>
              <a:latin typeface="Nunito"/>
              <a:ea typeface="Nunito"/>
              <a:cs typeface="Nunito"/>
              <a:sym typeface="Nunito"/>
            </a:endParaRPr>
          </a:p>
          <a:p>
            <a:pPr indent="-203200" lvl="0" marL="171450" rtl="0" algn="l">
              <a:spcBef>
                <a:spcPts val="1000"/>
              </a:spcBef>
              <a:spcAft>
                <a:spcPts val="0"/>
              </a:spcAft>
              <a:buClr>
                <a:srgbClr val="00FFFF"/>
              </a:buClr>
              <a:buSzPts val="1400"/>
              <a:buFont typeface="Nunito"/>
              <a:buAutoNum type="arabicPeriod"/>
            </a:pPr>
            <a:r>
              <a:rPr lang="en">
                <a:solidFill>
                  <a:srgbClr val="00FFFF"/>
                </a:solidFill>
                <a:latin typeface="Nunito"/>
                <a:ea typeface="Nunito"/>
                <a:cs typeface="Nunito"/>
                <a:sym typeface="Nunito"/>
              </a:rPr>
              <a:t>Database tools</a:t>
            </a:r>
            <a:endParaRPr>
              <a:solidFill>
                <a:srgbClr val="00FFFF"/>
              </a:solidFill>
              <a:latin typeface="Nunito"/>
              <a:ea typeface="Nunito"/>
              <a:cs typeface="Nunito"/>
              <a:sym typeface="Nunito"/>
            </a:endParaRPr>
          </a:p>
          <a:p>
            <a:pPr indent="-203200" lvl="0" marL="171450" rtl="0" algn="l">
              <a:spcBef>
                <a:spcPts val="1000"/>
              </a:spcBef>
              <a:spcAft>
                <a:spcPts val="0"/>
              </a:spcAft>
              <a:buClr>
                <a:srgbClr val="00FFFF"/>
              </a:buClr>
              <a:buSzPts val="1400"/>
              <a:buFont typeface="Nunito"/>
              <a:buAutoNum type="arabicPeriod"/>
            </a:pPr>
            <a:r>
              <a:rPr lang="en">
                <a:solidFill>
                  <a:srgbClr val="00FFFF"/>
                </a:solidFill>
                <a:latin typeface="Nunito"/>
                <a:ea typeface="Nunito"/>
                <a:cs typeface="Nunito"/>
                <a:sym typeface="Nunito"/>
              </a:rPr>
              <a:t>Insert a new data to the collection.</a:t>
            </a:r>
            <a:endParaRPr>
              <a:solidFill>
                <a:srgbClr val="00FFFF"/>
              </a:solidFill>
              <a:latin typeface="Nunito"/>
              <a:ea typeface="Nunito"/>
              <a:cs typeface="Nunito"/>
              <a:sym typeface="Nunito"/>
            </a:endParaRPr>
          </a:p>
          <a:p>
            <a:pPr indent="0" lvl="0" marL="457200" rtl="0" algn="l">
              <a:spcBef>
                <a:spcPts val="1000"/>
              </a:spcBef>
              <a:spcAft>
                <a:spcPts val="1000"/>
              </a:spcAft>
              <a:buNone/>
            </a:pPr>
            <a:r>
              <a:t/>
            </a:r>
            <a:endParaRPr>
              <a:solidFill>
                <a:srgbClr val="00FFFF"/>
              </a:solidFill>
              <a:latin typeface="Nunito"/>
              <a:ea typeface="Nunito"/>
              <a:cs typeface="Nunito"/>
              <a:sym typeface="Nunito"/>
            </a:endParaRPr>
          </a:p>
        </p:txBody>
      </p:sp>
      <p:sp>
        <p:nvSpPr>
          <p:cNvPr id="675" name="Google Shape;675;p94"/>
          <p:cNvSpPr txBox="1"/>
          <p:nvPr/>
        </p:nvSpPr>
        <p:spPr>
          <a:xfrm>
            <a:off x="2210900" y="4436275"/>
            <a:ext cx="7068600" cy="74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FF"/>
                </a:solidFill>
                <a:latin typeface="Nunito"/>
                <a:ea typeface="Nunito"/>
                <a:cs typeface="Nunito"/>
                <a:sym typeface="Nunito"/>
              </a:rPr>
              <a:t>10.  </a:t>
            </a:r>
            <a:r>
              <a:rPr lang="en">
                <a:solidFill>
                  <a:srgbClr val="00FFFF"/>
                </a:solidFill>
                <a:latin typeface="Nunito"/>
                <a:ea typeface="Nunito"/>
                <a:cs typeface="Nunito"/>
                <a:sym typeface="Nunito"/>
              </a:rPr>
              <a:t>Data in the form of documents.</a:t>
            </a:r>
            <a:endParaRPr>
              <a:solidFill>
                <a:srgbClr val="00FFFF"/>
              </a:solidFill>
              <a:latin typeface="Nunito"/>
              <a:ea typeface="Nunito"/>
              <a:cs typeface="Nunito"/>
              <a:sym typeface="Nunito"/>
            </a:endParaRPr>
          </a:p>
          <a:p>
            <a:pPr indent="0" lvl="0" marL="0" rtl="0" algn="l">
              <a:spcBef>
                <a:spcPts val="1000"/>
              </a:spcBef>
              <a:spcAft>
                <a:spcPts val="1000"/>
              </a:spcAft>
              <a:buNone/>
            </a:pPr>
            <a:r>
              <a:rPr lang="en">
                <a:solidFill>
                  <a:srgbClr val="00FFFF"/>
                </a:solidFill>
                <a:latin typeface="Nunito"/>
                <a:ea typeface="Nunito"/>
                <a:cs typeface="Nunito"/>
                <a:sym typeface="Nunito"/>
              </a:rPr>
              <a:t>11.  Number of documents displayed at a time.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8208"/>
            </a:gs>
            <a:gs pos="100000">
              <a:srgbClr val="703E08"/>
            </a:gs>
          </a:gsLst>
          <a:lin ang="5400012" scaled="0"/>
        </a:gradFill>
      </p:bgPr>
    </p:bg>
    <p:spTree>
      <p:nvGrpSpPr>
        <p:cNvPr id="679" name="Shape 679"/>
        <p:cNvGrpSpPr/>
        <p:nvPr/>
      </p:nvGrpSpPr>
      <p:grpSpPr>
        <a:xfrm>
          <a:off x="0" y="0"/>
          <a:ext cx="0" cy="0"/>
          <a:chOff x="0" y="0"/>
          <a:chExt cx="0" cy="0"/>
        </a:xfrm>
      </p:grpSpPr>
      <p:sp>
        <p:nvSpPr>
          <p:cNvPr id="680" name="Google Shape;680;p95"/>
          <p:cNvSpPr txBox="1"/>
          <p:nvPr/>
        </p:nvSpPr>
        <p:spPr>
          <a:xfrm>
            <a:off x="-207200" y="4500"/>
            <a:ext cx="969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0B5394"/>
                </a:solidFill>
                <a:latin typeface="Comic Sans MS"/>
                <a:ea typeface="Comic Sans MS"/>
                <a:cs typeface="Comic Sans MS"/>
                <a:sym typeface="Comic Sans MS"/>
              </a:rPr>
              <a:t>How the model finds a nearest restaurant/hotel with food available to donate?</a:t>
            </a:r>
            <a:r>
              <a:rPr lang="en">
                <a:solidFill>
                  <a:srgbClr val="0B5394"/>
                </a:solidFill>
              </a:rPr>
              <a:t> </a:t>
            </a:r>
            <a:endParaRPr>
              <a:solidFill>
                <a:srgbClr val="0B5394"/>
              </a:solidFill>
            </a:endParaRPr>
          </a:p>
        </p:txBody>
      </p:sp>
      <p:pic>
        <p:nvPicPr>
          <p:cNvPr id="681" name="Google Shape;681;p95"/>
          <p:cNvPicPr preferRelativeResize="0"/>
          <p:nvPr/>
        </p:nvPicPr>
        <p:blipFill>
          <a:blip r:embed="rId3">
            <a:alphaModFix/>
          </a:blip>
          <a:stretch>
            <a:fillRect/>
          </a:stretch>
        </p:blipFill>
        <p:spPr>
          <a:xfrm>
            <a:off x="2716075" y="301500"/>
            <a:ext cx="3843460" cy="4758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FF83"/>
            </a:gs>
            <a:gs pos="100000">
              <a:srgbClr val="E3F609"/>
            </a:gs>
          </a:gsLst>
          <a:path path="circle">
            <a:fillToRect b="50%" l="50%" r="50%" t="50%"/>
          </a:path>
          <a:tileRect/>
        </a:gradFill>
      </p:bgPr>
    </p:bg>
    <p:spTree>
      <p:nvGrpSpPr>
        <p:cNvPr id="685" name="Shape 685"/>
        <p:cNvGrpSpPr/>
        <p:nvPr/>
      </p:nvGrpSpPr>
      <p:grpSpPr>
        <a:xfrm>
          <a:off x="0" y="0"/>
          <a:ext cx="0" cy="0"/>
          <a:chOff x="0" y="0"/>
          <a:chExt cx="0" cy="0"/>
        </a:xfrm>
      </p:grpSpPr>
      <p:sp>
        <p:nvSpPr>
          <p:cNvPr id="686" name="Google Shape;686;p96"/>
          <p:cNvSpPr txBox="1"/>
          <p:nvPr>
            <p:ph idx="1" type="subTitle"/>
          </p:nvPr>
        </p:nvSpPr>
        <p:spPr>
          <a:xfrm>
            <a:off x="403550" y="53575"/>
            <a:ext cx="8520600" cy="57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solidFill>
                  <a:schemeClr val="dk1"/>
                </a:solidFill>
                <a:latin typeface="Pacifico"/>
                <a:ea typeface="Pacifico"/>
                <a:cs typeface="Pacifico"/>
                <a:sym typeface="Pacifico"/>
              </a:rPr>
              <a:t>Module 3: Android Application Framework</a:t>
            </a:r>
            <a:endParaRPr sz="2500">
              <a:solidFill>
                <a:schemeClr val="dk1"/>
              </a:solidFill>
              <a:latin typeface="Pacifico"/>
              <a:ea typeface="Pacifico"/>
              <a:cs typeface="Pacifico"/>
              <a:sym typeface="Pacifico"/>
            </a:endParaRPr>
          </a:p>
        </p:txBody>
      </p:sp>
      <p:pic>
        <p:nvPicPr>
          <p:cNvPr id="687" name="Google Shape;687;p96"/>
          <p:cNvPicPr preferRelativeResize="0"/>
          <p:nvPr/>
        </p:nvPicPr>
        <p:blipFill>
          <a:blip r:embed="rId3">
            <a:alphaModFix/>
          </a:blip>
          <a:stretch>
            <a:fillRect/>
          </a:stretch>
        </p:blipFill>
        <p:spPr>
          <a:xfrm>
            <a:off x="1711125" y="368475"/>
            <a:ext cx="5905451" cy="47750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691" name="Shape 691"/>
        <p:cNvGrpSpPr/>
        <p:nvPr/>
      </p:nvGrpSpPr>
      <p:grpSpPr>
        <a:xfrm>
          <a:off x="0" y="0"/>
          <a:ext cx="0" cy="0"/>
          <a:chOff x="0" y="0"/>
          <a:chExt cx="0" cy="0"/>
        </a:xfrm>
      </p:grpSpPr>
      <p:sp>
        <p:nvSpPr>
          <p:cNvPr id="692" name="Google Shape;692;p97"/>
          <p:cNvSpPr txBox="1"/>
          <p:nvPr>
            <p:ph idx="1" type="subTitle"/>
          </p:nvPr>
        </p:nvSpPr>
        <p:spPr>
          <a:xfrm>
            <a:off x="311700" y="54800"/>
            <a:ext cx="8520600" cy="566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solidFill>
                  <a:schemeClr val="dk1"/>
                </a:solidFill>
                <a:latin typeface="Pacifico"/>
                <a:ea typeface="Pacifico"/>
                <a:cs typeface="Pacifico"/>
                <a:sym typeface="Pacifico"/>
              </a:rPr>
              <a:t>Use Case Diagram</a:t>
            </a:r>
            <a:endParaRPr sz="2500">
              <a:solidFill>
                <a:schemeClr val="dk1"/>
              </a:solidFill>
              <a:latin typeface="Pacifico"/>
              <a:ea typeface="Pacifico"/>
              <a:cs typeface="Pacifico"/>
              <a:sym typeface="Pacifico"/>
            </a:endParaRPr>
          </a:p>
        </p:txBody>
      </p:sp>
      <p:pic>
        <p:nvPicPr>
          <p:cNvPr id="693" name="Google Shape;693;p97"/>
          <p:cNvPicPr preferRelativeResize="0"/>
          <p:nvPr/>
        </p:nvPicPr>
        <p:blipFill rotWithShape="1">
          <a:blip r:embed="rId3">
            <a:alphaModFix/>
          </a:blip>
          <a:srcRect b="4545" l="0" r="0" t="4718"/>
          <a:stretch/>
        </p:blipFill>
        <p:spPr>
          <a:xfrm>
            <a:off x="843375" y="828800"/>
            <a:ext cx="7457274" cy="3985625"/>
          </a:xfrm>
          <a:prstGeom prst="rect">
            <a:avLst/>
          </a:prstGeom>
          <a:noFill/>
          <a:ln>
            <a:noFill/>
          </a:ln>
        </p:spPr>
      </p:pic>
      <p:sp>
        <p:nvSpPr>
          <p:cNvPr id="694" name="Google Shape;694;p97"/>
          <p:cNvSpPr txBox="1"/>
          <p:nvPr/>
        </p:nvSpPr>
        <p:spPr>
          <a:xfrm>
            <a:off x="2091525" y="4814425"/>
            <a:ext cx="516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HUNGER ANDROID APPLICATION</a:t>
            </a:r>
            <a:endParaRPr>
              <a:latin typeface="Nunito"/>
              <a:ea typeface="Nunito"/>
              <a:cs typeface="Nunito"/>
              <a:sym typeface="Nuni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698" name="Shape 698"/>
        <p:cNvGrpSpPr/>
        <p:nvPr/>
      </p:nvGrpSpPr>
      <p:grpSpPr>
        <a:xfrm>
          <a:off x="0" y="0"/>
          <a:ext cx="0" cy="0"/>
          <a:chOff x="0" y="0"/>
          <a:chExt cx="0" cy="0"/>
        </a:xfrm>
      </p:grpSpPr>
      <p:pic>
        <p:nvPicPr>
          <p:cNvPr id="699" name="Google Shape;699;p98"/>
          <p:cNvPicPr preferRelativeResize="0"/>
          <p:nvPr/>
        </p:nvPicPr>
        <p:blipFill rotWithShape="1">
          <a:blip r:embed="rId3">
            <a:alphaModFix/>
          </a:blip>
          <a:srcRect b="17248" l="0" r="891" t="9448"/>
          <a:stretch/>
        </p:blipFill>
        <p:spPr>
          <a:xfrm>
            <a:off x="0" y="889425"/>
            <a:ext cx="9144002" cy="4254071"/>
          </a:xfrm>
          <a:prstGeom prst="rect">
            <a:avLst/>
          </a:prstGeom>
          <a:noFill/>
          <a:ln>
            <a:noFill/>
          </a:ln>
          <a:effectLst>
            <a:outerShdw blurRad="1428750" rotWithShape="0" algn="bl" dir="16260000" dist="180975">
              <a:srgbClr val="00FFFF">
                <a:alpha val="64999"/>
              </a:srgbClr>
            </a:outerShdw>
          </a:effectLst>
        </p:spPr>
      </p:pic>
      <p:sp>
        <p:nvSpPr>
          <p:cNvPr id="700" name="Google Shape;700;p98"/>
          <p:cNvSpPr txBox="1"/>
          <p:nvPr>
            <p:ph type="title"/>
          </p:nvPr>
        </p:nvSpPr>
        <p:spPr>
          <a:xfrm>
            <a:off x="2705825" y="207200"/>
            <a:ext cx="330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latin typeface="Pacifico"/>
                <a:ea typeface="Pacifico"/>
                <a:cs typeface="Pacifico"/>
                <a:sym typeface="Pacifico"/>
              </a:rPr>
              <a:t>The Project’s Outcome</a:t>
            </a:r>
            <a:endParaRPr>
              <a:solidFill>
                <a:schemeClr val="accent4"/>
              </a:solidFill>
              <a:latin typeface="Pacifico"/>
              <a:ea typeface="Pacifico"/>
              <a:cs typeface="Pacifico"/>
              <a:sym typeface="Pacific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path path="circle">
            <a:fillToRect b="50%" l="50%" r="50%" t="50%"/>
          </a:path>
          <a:tileRect/>
        </a:gradFill>
      </p:bgPr>
    </p:bg>
    <p:spTree>
      <p:nvGrpSpPr>
        <p:cNvPr id="704" name="Shape 704"/>
        <p:cNvGrpSpPr/>
        <p:nvPr/>
      </p:nvGrpSpPr>
      <p:grpSpPr>
        <a:xfrm>
          <a:off x="0" y="0"/>
          <a:ext cx="0" cy="0"/>
          <a:chOff x="0" y="0"/>
          <a:chExt cx="0" cy="0"/>
        </a:xfrm>
      </p:grpSpPr>
      <p:graphicFrame>
        <p:nvGraphicFramePr>
          <p:cNvPr id="705" name="Google Shape;705;p99"/>
          <p:cNvGraphicFramePr/>
          <p:nvPr/>
        </p:nvGraphicFramePr>
        <p:xfrm>
          <a:off x="42888" y="-5"/>
          <a:ext cx="3000000" cy="3000000"/>
        </p:xfrm>
        <a:graphic>
          <a:graphicData uri="http://schemas.openxmlformats.org/drawingml/2006/table">
            <a:tbl>
              <a:tblPr>
                <a:noFill/>
                <a:tableStyleId>{D9A6039B-D299-4442-A079-015EDD9BCF00}</a:tableStyleId>
              </a:tblPr>
              <a:tblGrid>
                <a:gridCol w="1211300"/>
                <a:gridCol w="1041725"/>
                <a:gridCol w="1472325"/>
                <a:gridCol w="4524275"/>
                <a:gridCol w="851475"/>
              </a:tblGrid>
              <a:tr h="455525">
                <a:tc>
                  <a:txBody>
                    <a:bodyPr/>
                    <a:lstStyle/>
                    <a:p>
                      <a:pPr indent="0" lvl="0" marL="0" rtl="0" algn="ctr">
                        <a:spcBef>
                          <a:spcPts val="1000"/>
                        </a:spcBef>
                        <a:spcAft>
                          <a:spcPts val="0"/>
                        </a:spcAft>
                        <a:buNone/>
                      </a:pPr>
                      <a:r>
                        <a:rPr lang="en" sz="1800">
                          <a:solidFill>
                            <a:srgbClr val="00FF00"/>
                          </a:solidFill>
                          <a:latin typeface="Comic Sans MS"/>
                          <a:ea typeface="Comic Sans MS"/>
                          <a:cs typeface="Comic Sans MS"/>
                          <a:sym typeface="Comic Sans MS"/>
                        </a:rPr>
                        <a:t>RegNo.</a:t>
                      </a:r>
                      <a:endParaRPr sz="1800">
                        <a:solidFill>
                          <a:srgbClr val="00FF00"/>
                        </a:solidFill>
                        <a:latin typeface="Comic Sans MS"/>
                        <a:ea typeface="Comic Sans MS"/>
                        <a:cs typeface="Comic Sans MS"/>
                        <a:sym typeface="Comic Sans M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696969"/>
                        </a:gs>
                        <a:gs pos="100000">
                          <a:srgbClr val="1D1D1D"/>
                        </a:gs>
                      </a:gsLst>
                      <a:path path="circle">
                        <a:fillToRect b="50%" l="50%" r="50%" t="50%"/>
                      </a:path>
                      <a:tileRect/>
                    </a:gradFill>
                  </a:tcPr>
                </a:tc>
                <a:tc>
                  <a:txBody>
                    <a:bodyPr/>
                    <a:lstStyle/>
                    <a:p>
                      <a:pPr indent="0" lvl="0" marL="0" rtl="0" algn="ctr">
                        <a:spcBef>
                          <a:spcPts val="1000"/>
                        </a:spcBef>
                        <a:spcAft>
                          <a:spcPts val="0"/>
                        </a:spcAft>
                        <a:buNone/>
                      </a:pPr>
                      <a:r>
                        <a:rPr lang="en" sz="1800">
                          <a:solidFill>
                            <a:srgbClr val="00FF00"/>
                          </a:solidFill>
                          <a:latin typeface="Comic Sans MS"/>
                          <a:ea typeface="Comic Sans MS"/>
                          <a:cs typeface="Comic Sans MS"/>
                          <a:sym typeface="Comic Sans MS"/>
                        </a:rPr>
                        <a:t>Name</a:t>
                      </a:r>
                      <a:endParaRPr sz="1800">
                        <a:solidFill>
                          <a:srgbClr val="00FF00"/>
                        </a:solidFill>
                        <a:latin typeface="Comic Sans MS"/>
                        <a:ea typeface="Comic Sans MS"/>
                        <a:cs typeface="Comic Sans MS"/>
                        <a:sym typeface="Comic Sans M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696969"/>
                        </a:gs>
                        <a:gs pos="100000">
                          <a:srgbClr val="1D1D1D"/>
                        </a:gs>
                      </a:gsLst>
                      <a:path path="circle">
                        <a:fillToRect b="50%" l="50%" r="50%" t="50%"/>
                      </a:path>
                      <a:tileRect/>
                    </a:gradFill>
                  </a:tcPr>
                </a:tc>
                <a:tc>
                  <a:txBody>
                    <a:bodyPr/>
                    <a:lstStyle/>
                    <a:p>
                      <a:pPr indent="0" lvl="0" marL="0" rtl="0" algn="ctr">
                        <a:spcBef>
                          <a:spcPts val="1000"/>
                        </a:spcBef>
                        <a:spcAft>
                          <a:spcPts val="0"/>
                        </a:spcAft>
                        <a:buNone/>
                      </a:pPr>
                      <a:r>
                        <a:rPr lang="en" sz="1800">
                          <a:solidFill>
                            <a:srgbClr val="00FF00"/>
                          </a:solidFill>
                          <a:latin typeface="Comic Sans MS"/>
                          <a:ea typeface="Comic Sans MS"/>
                          <a:cs typeface="Comic Sans MS"/>
                          <a:sym typeface="Comic Sans MS"/>
                        </a:rPr>
                        <a:t>Role</a:t>
                      </a:r>
                      <a:endParaRPr sz="1800">
                        <a:solidFill>
                          <a:srgbClr val="00FF00"/>
                        </a:solidFill>
                        <a:latin typeface="Comic Sans MS"/>
                        <a:ea typeface="Comic Sans MS"/>
                        <a:cs typeface="Comic Sans MS"/>
                        <a:sym typeface="Comic Sans M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696969"/>
                        </a:gs>
                        <a:gs pos="100000">
                          <a:srgbClr val="1D1D1D"/>
                        </a:gs>
                      </a:gsLst>
                      <a:path path="circle">
                        <a:fillToRect b="50%" l="50%" r="50%" t="50%"/>
                      </a:path>
                      <a:tileRect/>
                    </a:gradFill>
                  </a:tcPr>
                </a:tc>
                <a:tc>
                  <a:txBody>
                    <a:bodyPr/>
                    <a:lstStyle/>
                    <a:p>
                      <a:pPr indent="0" lvl="0" marL="0" rtl="0" algn="ctr">
                        <a:spcBef>
                          <a:spcPts val="1000"/>
                        </a:spcBef>
                        <a:spcAft>
                          <a:spcPts val="0"/>
                        </a:spcAft>
                        <a:buNone/>
                      </a:pPr>
                      <a:r>
                        <a:rPr lang="en" sz="1800">
                          <a:solidFill>
                            <a:srgbClr val="00FF00"/>
                          </a:solidFill>
                          <a:latin typeface="Comic Sans MS"/>
                          <a:ea typeface="Comic Sans MS"/>
                          <a:cs typeface="Comic Sans MS"/>
                          <a:sym typeface="Comic Sans MS"/>
                        </a:rPr>
                        <a:t>Individual Contribution</a:t>
                      </a:r>
                      <a:endParaRPr sz="1800">
                        <a:solidFill>
                          <a:srgbClr val="00FF00"/>
                        </a:solidFill>
                        <a:latin typeface="Comic Sans MS"/>
                        <a:ea typeface="Comic Sans MS"/>
                        <a:cs typeface="Comic Sans MS"/>
                        <a:sym typeface="Comic Sans M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696969"/>
                        </a:gs>
                        <a:gs pos="100000">
                          <a:srgbClr val="1D1D1D"/>
                        </a:gs>
                      </a:gsLst>
                      <a:path path="circle">
                        <a:fillToRect b="50%" l="50%" r="50%" t="50%"/>
                      </a:path>
                      <a:tileRect/>
                    </a:gradFill>
                  </a:tcPr>
                </a:tc>
                <a:tc>
                  <a:txBody>
                    <a:bodyPr/>
                    <a:lstStyle/>
                    <a:p>
                      <a:pPr indent="0" lvl="0" marL="0" rtl="0" algn="ctr">
                        <a:spcBef>
                          <a:spcPts val="1000"/>
                        </a:spcBef>
                        <a:spcAft>
                          <a:spcPts val="0"/>
                        </a:spcAft>
                        <a:buNone/>
                      </a:pPr>
                      <a:r>
                        <a:rPr lang="en" sz="1800">
                          <a:solidFill>
                            <a:srgbClr val="00FF00"/>
                          </a:solidFill>
                          <a:latin typeface="Comic Sans MS"/>
                          <a:ea typeface="Comic Sans MS"/>
                          <a:cs typeface="Comic Sans MS"/>
                          <a:sym typeface="Comic Sans MS"/>
                        </a:rPr>
                        <a:t>Slides</a:t>
                      </a:r>
                      <a:endParaRPr sz="1800">
                        <a:solidFill>
                          <a:srgbClr val="00FF00"/>
                        </a:solidFill>
                        <a:latin typeface="Comic Sans MS"/>
                        <a:ea typeface="Comic Sans MS"/>
                        <a:cs typeface="Comic Sans MS"/>
                        <a:sym typeface="Comic Sans M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696969"/>
                        </a:gs>
                        <a:gs pos="100000">
                          <a:srgbClr val="1D1D1D"/>
                        </a:gs>
                      </a:gsLst>
                      <a:path path="circle">
                        <a:fillToRect b="50%" l="50%" r="50%" t="50%"/>
                      </a:path>
                      <a:tileRect/>
                    </a:gradFill>
                  </a:tcPr>
                </a:tc>
              </a:tr>
              <a:tr h="1163300">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19BAI10008</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Pranjal Roy</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Domain Leader - DBMS</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MongoDB database c</a:t>
                      </a:r>
                      <a:r>
                        <a:rPr lang="en">
                          <a:solidFill>
                            <a:schemeClr val="lt1"/>
                          </a:solidFill>
                          <a:latin typeface="Nunito"/>
                          <a:ea typeface="Nunito"/>
                          <a:cs typeface="Nunito"/>
                          <a:sym typeface="Nunito"/>
                        </a:rPr>
                        <a:t>reation and management with data insertion and updation.</a:t>
                      </a:r>
                      <a:endParaRPr>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Programming the geospatial queries to find the nearest food </a:t>
                      </a:r>
                      <a:r>
                        <a:rPr lang="en">
                          <a:solidFill>
                            <a:schemeClr val="lt1"/>
                          </a:solidFill>
                          <a:latin typeface="Nunito"/>
                          <a:ea typeface="Nunito"/>
                          <a:cs typeface="Nunito"/>
                          <a:sym typeface="Nunito"/>
                        </a:rPr>
                        <a:t>available</a:t>
                      </a:r>
                      <a:r>
                        <a:rPr lang="en">
                          <a:solidFill>
                            <a:schemeClr val="lt1"/>
                          </a:solidFill>
                          <a:latin typeface="Nunito"/>
                          <a:ea typeface="Nunito"/>
                          <a:cs typeface="Nunito"/>
                          <a:sym typeface="Nunito"/>
                        </a:rPr>
                        <a:t> restaurants.</a:t>
                      </a:r>
                      <a:endParaRPr>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ctr">
                        <a:spcBef>
                          <a:spcPts val="0"/>
                        </a:spcBef>
                        <a:spcAft>
                          <a:spcPts val="0"/>
                        </a:spcAft>
                        <a:buNone/>
                      </a:pPr>
                      <a:r>
                        <a:rPr lang="en" sz="1200">
                          <a:solidFill>
                            <a:schemeClr val="lt1"/>
                          </a:solidFill>
                          <a:latin typeface="Nunito"/>
                          <a:ea typeface="Nunito"/>
                          <a:cs typeface="Nunito"/>
                          <a:sym typeface="Nunito"/>
                        </a:rPr>
                        <a:t>82-83</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r>
              <a:tr h="1163300">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19BAI10017</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Shanzeh Batool</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Domain Leader - Android App</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Creation and management of the Firebase database.</a:t>
                      </a:r>
                      <a:endParaRPr>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Programming the backend sub-domain of the Android application.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ctr">
                        <a:spcBef>
                          <a:spcPts val="0"/>
                        </a:spcBef>
                        <a:spcAft>
                          <a:spcPts val="0"/>
                        </a:spcAft>
                        <a:buNone/>
                      </a:pPr>
                      <a:r>
                        <a:rPr lang="en" sz="1200">
                          <a:solidFill>
                            <a:schemeClr val="lt1"/>
                          </a:solidFill>
                          <a:latin typeface="Nunito"/>
                          <a:ea typeface="Nunito"/>
                          <a:cs typeface="Nunito"/>
                          <a:sym typeface="Nunito"/>
                        </a:rPr>
                        <a:t>84</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r>
              <a:tr h="1173050">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19BAI10081</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Vaibhav Roy</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Domain Member - DBMS</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Exploring the different databases </a:t>
                      </a:r>
                      <a:r>
                        <a:rPr lang="en">
                          <a:solidFill>
                            <a:schemeClr val="lt1"/>
                          </a:solidFill>
                          <a:latin typeface="Nunito"/>
                          <a:ea typeface="Nunito"/>
                          <a:cs typeface="Nunito"/>
                          <a:sym typeface="Nunito"/>
                        </a:rPr>
                        <a:t>and choosing the best one </a:t>
                      </a:r>
                      <a:r>
                        <a:rPr lang="en">
                          <a:solidFill>
                            <a:schemeClr val="lt1"/>
                          </a:solidFill>
                          <a:latin typeface="Nunito"/>
                          <a:ea typeface="Nunito"/>
                          <a:cs typeface="Nunito"/>
                          <a:sym typeface="Nunito"/>
                        </a:rPr>
                        <a:t>that can be used in the project.</a:t>
                      </a:r>
                      <a:endParaRPr>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Learning and executing the basic commands in the MongoDB database.</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ctr">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76-78</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r>
              <a:tr h="1186325">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19BAI10095</a:t>
                      </a:r>
                      <a:endParaRPr b="1"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Karan Jain</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Project Leader, Domain member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 sz="1200">
                          <a:solidFill>
                            <a:schemeClr val="lt1"/>
                          </a:solidFill>
                          <a:latin typeface="Nunito"/>
                          <a:ea typeface="Nunito"/>
                          <a:cs typeface="Nunito"/>
                          <a:sym typeface="Nunito"/>
                        </a:rPr>
                        <a:t>Integration</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Extracting</a:t>
                      </a:r>
                      <a:r>
                        <a:rPr lang="en">
                          <a:solidFill>
                            <a:schemeClr val="lt1"/>
                          </a:solidFill>
                          <a:latin typeface="Nunito"/>
                          <a:ea typeface="Nunito"/>
                          <a:cs typeface="Nunito"/>
                          <a:sym typeface="Nunito"/>
                        </a:rPr>
                        <a:t> the </a:t>
                      </a:r>
                      <a:r>
                        <a:rPr lang="en">
                          <a:solidFill>
                            <a:schemeClr val="lt1"/>
                          </a:solidFill>
                          <a:latin typeface="Nunito"/>
                          <a:ea typeface="Nunito"/>
                          <a:cs typeface="Nunito"/>
                          <a:sym typeface="Nunito"/>
                        </a:rPr>
                        <a:t>latitudes-longitudes from </a:t>
                      </a:r>
                      <a:r>
                        <a:rPr lang="en">
                          <a:solidFill>
                            <a:schemeClr val="lt1"/>
                          </a:solidFill>
                          <a:latin typeface="Nunito"/>
                          <a:ea typeface="Nunito"/>
                          <a:cs typeface="Nunito"/>
                          <a:sym typeface="Nunito"/>
                        </a:rPr>
                        <a:t>the addresses and vice-versa through geocoding</a:t>
                      </a:r>
                      <a:r>
                        <a:rPr lang="en">
                          <a:solidFill>
                            <a:schemeClr val="lt1"/>
                          </a:solidFill>
                          <a:latin typeface="Nunito"/>
                          <a:ea typeface="Nunito"/>
                          <a:cs typeface="Nunito"/>
                          <a:sym typeface="Nunito"/>
                        </a:rPr>
                        <a:t>.</a:t>
                      </a:r>
                      <a:endParaRPr>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Commitment to ensuring the team succeeds with all tasks, duties of the project.</a:t>
                      </a:r>
                      <a:endParaRPr>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ctr">
                        <a:spcBef>
                          <a:spcPts val="0"/>
                        </a:spcBef>
                        <a:spcAft>
                          <a:spcPts val="0"/>
                        </a:spcAft>
                        <a:buNone/>
                      </a:pPr>
                      <a:r>
                        <a:rPr lang="en" sz="1200">
                          <a:solidFill>
                            <a:schemeClr val="lt1"/>
                          </a:solidFill>
                          <a:latin typeface="Nunito"/>
                          <a:ea typeface="Nunito"/>
                          <a:cs typeface="Nunito"/>
                          <a:sym typeface="Nunito"/>
                        </a:rPr>
                        <a:t>72-73, 86</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709" name="Shape 709"/>
        <p:cNvGrpSpPr/>
        <p:nvPr/>
      </p:nvGrpSpPr>
      <p:grpSpPr>
        <a:xfrm>
          <a:off x="0" y="0"/>
          <a:ext cx="0" cy="0"/>
          <a:chOff x="0" y="0"/>
          <a:chExt cx="0" cy="0"/>
        </a:xfrm>
      </p:grpSpPr>
      <p:graphicFrame>
        <p:nvGraphicFramePr>
          <p:cNvPr id="710" name="Google Shape;710;p100"/>
          <p:cNvGraphicFramePr/>
          <p:nvPr/>
        </p:nvGraphicFramePr>
        <p:xfrm>
          <a:off x="13" y="15739"/>
          <a:ext cx="3000000" cy="3000000"/>
        </p:xfrm>
        <a:graphic>
          <a:graphicData uri="http://schemas.openxmlformats.org/drawingml/2006/table">
            <a:tbl>
              <a:tblPr>
                <a:noFill/>
                <a:tableStyleId>{D9A6039B-D299-4442-A079-015EDD9BCF00}</a:tableStyleId>
              </a:tblPr>
              <a:tblGrid>
                <a:gridCol w="1211300"/>
                <a:gridCol w="1127450"/>
                <a:gridCol w="1429475"/>
                <a:gridCol w="4481400"/>
                <a:gridCol w="894350"/>
              </a:tblGrid>
              <a:tr h="458850">
                <a:tc>
                  <a:txBody>
                    <a:bodyPr/>
                    <a:lstStyle/>
                    <a:p>
                      <a:pPr indent="0" lvl="0" marL="0" rtl="0" algn="ctr">
                        <a:spcBef>
                          <a:spcPts val="0"/>
                        </a:spcBef>
                        <a:spcAft>
                          <a:spcPts val="0"/>
                        </a:spcAft>
                        <a:buNone/>
                      </a:pPr>
                      <a:r>
                        <a:rPr lang="en" sz="1800">
                          <a:solidFill>
                            <a:srgbClr val="00FF00"/>
                          </a:solidFill>
                          <a:latin typeface="Comic Sans MS"/>
                          <a:ea typeface="Comic Sans MS"/>
                          <a:cs typeface="Comic Sans MS"/>
                          <a:sym typeface="Comic Sans MS"/>
                        </a:rPr>
                        <a:t>RegNo. </a:t>
                      </a:r>
                      <a:endParaRPr sz="1800">
                        <a:solidFill>
                          <a:srgbClr val="00FF00"/>
                        </a:solidFill>
                        <a:latin typeface="Comic Sans MS"/>
                        <a:ea typeface="Comic Sans MS"/>
                        <a:cs typeface="Comic Sans MS"/>
                        <a:sym typeface="Comic Sans M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696969"/>
                        </a:gs>
                        <a:gs pos="100000">
                          <a:srgbClr val="1D1D1D"/>
                        </a:gs>
                      </a:gsLst>
                      <a:path path="circle">
                        <a:fillToRect b="50%" l="50%" r="50%" t="50%"/>
                      </a:path>
                      <a:tileRect/>
                    </a:gradFill>
                  </a:tcPr>
                </a:tc>
                <a:tc>
                  <a:txBody>
                    <a:bodyPr/>
                    <a:lstStyle/>
                    <a:p>
                      <a:pPr indent="0" lvl="0" marL="0" rtl="0" algn="ctr">
                        <a:spcBef>
                          <a:spcPts val="0"/>
                        </a:spcBef>
                        <a:spcAft>
                          <a:spcPts val="0"/>
                        </a:spcAft>
                        <a:buNone/>
                      </a:pPr>
                      <a:r>
                        <a:rPr lang="en" sz="1800">
                          <a:solidFill>
                            <a:srgbClr val="00FF00"/>
                          </a:solidFill>
                          <a:latin typeface="Comic Sans MS"/>
                          <a:ea typeface="Comic Sans MS"/>
                          <a:cs typeface="Comic Sans MS"/>
                          <a:sym typeface="Comic Sans MS"/>
                        </a:rPr>
                        <a:t>Name</a:t>
                      </a:r>
                      <a:endParaRPr sz="1800">
                        <a:solidFill>
                          <a:srgbClr val="00FF00"/>
                        </a:solidFill>
                        <a:latin typeface="Comic Sans MS"/>
                        <a:ea typeface="Comic Sans MS"/>
                        <a:cs typeface="Comic Sans MS"/>
                        <a:sym typeface="Comic Sans M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696969"/>
                        </a:gs>
                        <a:gs pos="100000">
                          <a:srgbClr val="1D1D1D"/>
                        </a:gs>
                      </a:gsLst>
                      <a:path path="circle">
                        <a:fillToRect b="50%" l="50%" r="50%" t="50%"/>
                      </a:path>
                      <a:tileRect/>
                    </a:gradFill>
                  </a:tcPr>
                </a:tc>
                <a:tc>
                  <a:txBody>
                    <a:bodyPr/>
                    <a:lstStyle/>
                    <a:p>
                      <a:pPr indent="0" lvl="0" marL="0" rtl="0" algn="ctr">
                        <a:spcBef>
                          <a:spcPts val="0"/>
                        </a:spcBef>
                        <a:spcAft>
                          <a:spcPts val="0"/>
                        </a:spcAft>
                        <a:buNone/>
                      </a:pPr>
                      <a:r>
                        <a:rPr lang="en" sz="1800">
                          <a:solidFill>
                            <a:srgbClr val="00FF00"/>
                          </a:solidFill>
                          <a:latin typeface="Comic Sans MS"/>
                          <a:ea typeface="Comic Sans MS"/>
                          <a:cs typeface="Comic Sans MS"/>
                          <a:sym typeface="Comic Sans MS"/>
                        </a:rPr>
                        <a:t>Role</a:t>
                      </a:r>
                      <a:endParaRPr sz="1800">
                        <a:solidFill>
                          <a:srgbClr val="00FF00"/>
                        </a:solidFill>
                        <a:latin typeface="Comic Sans MS"/>
                        <a:ea typeface="Comic Sans MS"/>
                        <a:cs typeface="Comic Sans MS"/>
                        <a:sym typeface="Comic Sans M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696969"/>
                        </a:gs>
                        <a:gs pos="100000">
                          <a:srgbClr val="1D1D1D"/>
                        </a:gs>
                      </a:gsLst>
                      <a:path path="circle">
                        <a:fillToRect b="50%" l="50%" r="50%" t="50%"/>
                      </a:path>
                      <a:tileRect/>
                    </a:gradFill>
                  </a:tcPr>
                </a:tc>
                <a:tc>
                  <a:txBody>
                    <a:bodyPr/>
                    <a:lstStyle/>
                    <a:p>
                      <a:pPr indent="0" lvl="0" marL="0" rtl="0" algn="ctr">
                        <a:spcBef>
                          <a:spcPts val="0"/>
                        </a:spcBef>
                        <a:spcAft>
                          <a:spcPts val="0"/>
                        </a:spcAft>
                        <a:buNone/>
                      </a:pPr>
                      <a:r>
                        <a:rPr lang="en" sz="1800">
                          <a:solidFill>
                            <a:srgbClr val="00FF00"/>
                          </a:solidFill>
                          <a:latin typeface="Comic Sans MS"/>
                          <a:ea typeface="Comic Sans MS"/>
                          <a:cs typeface="Comic Sans MS"/>
                          <a:sym typeface="Comic Sans MS"/>
                        </a:rPr>
                        <a:t>Individual Contribution</a:t>
                      </a:r>
                      <a:endParaRPr sz="1800">
                        <a:solidFill>
                          <a:srgbClr val="00FF00"/>
                        </a:solidFill>
                        <a:latin typeface="Comic Sans MS"/>
                        <a:ea typeface="Comic Sans MS"/>
                        <a:cs typeface="Comic Sans MS"/>
                        <a:sym typeface="Comic Sans M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696969"/>
                        </a:gs>
                        <a:gs pos="100000">
                          <a:srgbClr val="1D1D1D"/>
                        </a:gs>
                      </a:gsLst>
                      <a:path path="circle">
                        <a:fillToRect b="50%" l="50%" r="50%" t="50%"/>
                      </a:path>
                      <a:tileRect/>
                    </a:gradFill>
                  </a:tcPr>
                </a:tc>
                <a:tc>
                  <a:txBody>
                    <a:bodyPr/>
                    <a:lstStyle/>
                    <a:p>
                      <a:pPr indent="0" lvl="0" marL="0" rtl="0" algn="ctr">
                        <a:spcBef>
                          <a:spcPts val="0"/>
                        </a:spcBef>
                        <a:spcAft>
                          <a:spcPts val="0"/>
                        </a:spcAft>
                        <a:buNone/>
                      </a:pPr>
                      <a:r>
                        <a:rPr lang="en" sz="1800">
                          <a:solidFill>
                            <a:srgbClr val="00FF00"/>
                          </a:solidFill>
                          <a:latin typeface="Comic Sans MS"/>
                          <a:ea typeface="Comic Sans MS"/>
                          <a:cs typeface="Comic Sans MS"/>
                          <a:sym typeface="Comic Sans MS"/>
                        </a:rPr>
                        <a:t>Slides</a:t>
                      </a:r>
                      <a:endParaRPr sz="1800">
                        <a:solidFill>
                          <a:srgbClr val="00FF00"/>
                        </a:solidFill>
                        <a:latin typeface="Comic Sans MS"/>
                        <a:ea typeface="Comic Sans MS"/>
                        <a:cs typeface="Comic Sans MS"/>
                        <a:sym typeface="Comic Sans M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696969"/>
                        </a:gs>
                        <a:gs pos="100000">
                          <a:srgbClr val="1D1D1D"/>
                        </a:gs>
                      </a:gsLst>
                      <a:path path="circle">
                        <a:fillToRect b="50%" l="50%" r="50%" t="50%"/>
                      </a:path>
                      <a:tileRect/>
                    </a:gradFill>
                  </a:tcPr>
                </a:tc>
              </a:tr>
              <a:tr h="529650">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19BAI10139</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Shalini Das</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Domain Leader -  NLP IVRS Model</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Creation and debugging of the NLP Interactive Machine Learning Model.</a:t>
                      </a:r>
                      <a:endParaRPr>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Exploring the text-to-speech and speech-to-text methods of NLP.</a:t>
                      </a:r>
                      <a:endParaRPr>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ctr">
                        <a:spcBef>
                          <a:spcPts val="0"/>
                        </a:spcBef>
                        <a:spcAft>
                          <a:spcPts val="0"/>
                        </a:spcAft>
                        <a:buNone/>
                      </a:pPr>
                      <a:r>
                        <a:rPr lang="en" sz="1200">
                          <a:solidFill>
                            <a:schemeClr val="lt1"/>
                          </a:solidFill>
                          <a:latin typeface="Nunito"/>
                          <a:ea typeface="Nunito"/>
                          <a:cs typeface="Nunito"/>
                          <a:sym typeface="Nunito"/>
                        </a:rPr>
                        <a:t>81</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r>
              <a:tr h="553475">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19BCE10108</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Ashi Sachan</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Domain Member - Android App</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Designing the User Interface of the Android application.</a:t>
                      </a:r>
                      <a:endParaRPr>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Programming the frontend sub-domain of the Android application.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ctr">
                        <a:spcBef>
                          <a:spcPts val="0"/>
                        </a:spcBef>
                        <a:spcAft>
                          <a:spcPts val="0"/>
                        </a:spcAft>
                        <a:buNone/>
                      </a:pPr>
                      <a:r>
                        <a:rPr lang="en" sz="1200">
                          <a:solidFill>
                            <a:schemeClr val="lt1"/>
                          </a:solidFill>
                          <a:latin typeface="Nunito"/>
                          <a:ea typeface="Nunito"/>
                          <a:cs typeface="Nunito"/>
                          <a:sym typeface="Nunito"/>
                        </a:rPr>
                        <a:t>85</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r>
              <a:tr h="706200">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19BCY10044</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Krishna  Kumar Agrawal</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Domain Leader - Integration</a:t>
                      </a:r>
                      <a:endParaRPr sz="1200">
                        <a:solidFill>
                          <a:schemeClr val="lt1"/>
                        </a:solidFill>
                        <a:latin typeface="Nunito"/>
                        <a:ea typeface="Nunito"/>
                        <a:cs typeface="Nunito"/>
                        <a:sym typeface="Nunito"/>
                      </a:endParaRPr>
                    </a:p>
                    <a:p>
                      <a:pPr indent="0" lvl="0" marL="0" rtl="0" algn="l">
                        <a:spcBef>
                          <a:spcPts val="0"/>
                        </a:spcBef>
                        <a:spcAft>
                          <a:spcPts val="0"/>
                        </a:spcAft>
                        <a:buNone/>
                      </a:pPr>
                      <a:r>
                        <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Programming the MongoDB database integration with Android Studio.</a:t>
                      </a:r>
                      <a:endParaRPr>
                        <a:solidFill>
                          <a:schemeClr val="lt1"/>
                        </a:solidFill>
                        <a:latin typeface="Nunito"/>
                        <a:ea typeface="Nunito"/>
                        <a:cs typeface="Nunito"/>
                        <a:sym typeface="Nunito"/>
                      </a:endParaRPr>
                    </a:p>
                    <a:p>
                      <a:pPr indent="-317500" lvl="0" marL="457200" rtl="0" algn="l">
                        <a:spcBef>
                          <a:spcPts val="1000"/>
                        </a:spcBef>
                        <a:spcAft>
                          <a:spcPts val="0"/>
                        </a:spcAft>
                        <a:buClr>
                          <a:schemeClr val="lt1"/>
                        </a:buClr>
                        <a:buSzPts val="1400"/>
                        <a:buFont typeface="Nunito"/>
                        <a:buChar char="➢"/>
                      </a:pPr>
                      <a:r>
                        <a:rPr lang="en">
                          <a:solidFill>
                            <a:schemeClr val="lt1"/>
                          </a:solidFill>
                          <a:latin typeface="Nunito"/>
                          <a:ea typeface="Nunito"/>
                          <a:cs typeface="Nunito"/>
                          <a:sym typeface="Nunito"/>
                        </a:rPr>
                        <a:t>Debugging and testing the integration of the MongoDB database and the NLP model.</a:t>
                      </a:r>
                      <a:endParaRPr>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ctr">
                        <a:spcBef>
                          <a:spcPts val="0"/>
                        </a:spcBef>
                        <a:spcAft>
                          <a:spcPts val="0"/>
                        </a:spcAft>
                        <a:buNone/>
                      </a:pPr>
                      <a:r>
                        <a:rPr lang="en" sz="1200">
                          <a:solidFill>
                            <a:schemeClr val="lt1"/>
                          </a:solidFill>
                          <a:latin typeface="Nunito"/>
                          <a:ea typeface="Nunito"/>
                          <a:cs typeface="Nunito"/>
                          <a:sym typeface="Nunito"/>
                        </a:rPr>
                        <a:t>74-</a:t>
                      </a:r>
                      <a:r>
                        <a:rPr lang="en" sz="1200">
                          <a:solidFill>
                            <a:schemeClr val="lt1"/>
                          </a:solidFill>
                          <a:latin typeface="Nunito"/>
                          <a:ea typeface="Nunito"/>
                          <a:cs typeface="Nunito"/>
                          <a:sym typeface="Nunito"/>
                        </a:rPr>
                        <a:t>75</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r>
              <a:tr h="588500">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Nunito"/>
                          <a:ea typeface="Nunito"/>
                          <a:cs typeface="Nunito"/>
                          <a:sym typeface="Nunito"/>
                        </a:rPr>
                        <a:t>19BEE10020</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Rituparna Gupta</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l">
                        <a:spcBef>
                          <a:spcPts val="0"/>
                        </a:spcBef>
                        <a:spcAft>
                          <a:spcPts val="0"/>
                        </a:spcAft>
                        <a:buNone/>
                      </a:pPr>
                      <a:r>
                        <a:rPr lang="en" sz="1200">
                          <a:solidFill>
                            <a:schemeClr val="lt1"/>
                          </a:solidFill>
                          <a:latin typeface="Nunito"/>
                          <a:ea typeface="Nunito"/>
                          <a:cs typeface="Nunito"/>
                          <a:sym typeface="Nunito"/>
                        </a:rPr>
                        <a:t>Domain Member -  NLP IVRS Model</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317500" lvl="0" marL="457200" rtl="0" algn="l">
                        <a:spcBef>
                          <a:spcPts val="0"/>
                        </a:spcBef>
                        <a:spcAft>
                          <a:spcPts val="0"/>
                        </a:spcAft>
                        <a:buClr>
                          <a:schemeClr val="lt1"/>
                        </a:buClr>
                        <a:buSzPts val="1400"/>
                        <a:buChar char="➢"/>
                      </a:pPr>
                      <a:r>
                        <a:rPr lang="en">
                          <a:solidFill>
                            <a:schemeClr val="lt1"/>
                          </a:solidFill>
                        </a:rPr>
                        <a:t>Raw Data preparation, cleaning and ordering of the </a:t>
                      </a:r>
                      <a:r>
                        <a:rPr lang="en">
                          <a:solidFill>
                            <a:schemeClr val="lt1"/>
                          </a:solidFill>
                        </a:rPr>
                        <a:t>restaurants</a:t>
                      </a:r>
                      <a:r>
                        <a:rPr lang="en">
                          <a:solidFill>
                            <a:schemeClr val="lt1"/>
                          </a:solidFill>
                        </a:rPr>
                        <a:t>.</a:t>
                      </a:r>
                      <a:endParaRPr>
                        <a:solidFill>
                          <a:schemeClr val="lt1"/>
                        </a:solidFill>
                      </a:endParaRPr>
                    </a:p>
                    <a:p>
                      <a:pPr indent="-317500" lvl="0" marL="457200" rtl="0" algn="l">
                        <a:spcBef>
                          <a:spcPts val="1000"/>
                        </a:spcBef>
                        <a:spcAft>
                          <a:spcPts val="0"/>
                        </a:spcAft>
                        <a:buClr>
                          <a:schemeClr val="lt1"/>
                        </a:buClr>
                        <a:buSzPts val="1400"/>
                        <a:buChar char="➢"/>
                      </a:pPr>
                      <a:r>
                        <a:rPr lang="en">
                          <a:solidFill>
                            <a:schemeClr val="lt1"/>
                          </a:solidFill>
                        </a:rPr>
                        <a:t>Exploring the different methods used for tele-calling and communication.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c>
                  <a:txBody>
                    <a:bodyPr/>
                    <a:lstStyle/>
                    <a:p>
                      <a:pPr indent="0" lvl="0" marL="0" rtl="0" algn="ctr">
                        <a:spcBef>
                          <a:spcPts val="0"/>
                        </a:spcBef>
                        <a:spcAft>
                          <a:spcPts val="0"/>
                        </a:spcAft>
                        <a:buNone/>
                      </a:pPr>
                      <a:r>
                        <a:rPr lang="en" sz="1200">
                          <a:solidFill>
                            <a:schemeClr val="lt1"/>
                          </a:solidFill>
                          <a:latin typeface="Nunito"/>
                          <a:ea typeface="Nunito"/>
                          <a:cs typeface="Nunito"/>
                          <a:sym typeface="Nunito"/>
                        </a:rPr>
                        <a:t>79-80</a:t>
                      </a:r>
                      <a:endParaRPr sz="1200">
                        <a:solidFill>
                          <a:schemeClr val="lt1"/>
                        </a:solidFill>
                        <a:latin typeface="Nunito"/>
                        <a:ea typeface="Nunito"/>
                        <a:cs typeface="Nunito"/>
                        <a:sym typeface="Nuni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1077D2"/>
                        </a:gs>
                        <a:gs pos="100000">
                          <a:srgbClr val="093153"/>
                        </a:gs>
                      </a:gsLst>
                      <a:lin ang="5400012" scaled="0"/>
                    </a:gradFil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714" name="Shape 714"/>
        <p:cNvGrpSpPr/>
        <p:nvPr/>
      </p:nvGrpSpPr>
      <p:grpSpPr>
        <a:xfrm>
          <a:off x="0" y="0"/>
          <a:ext cx="0" cy="0"/>
          <a:chOff x="0" y="0"/>
          <a:chExt cx="0" cy="0"/>
        </a:xfrm>
      </p:grpSpPr>
      <p:sp>
        <p:nvSpPr>
          <p:cNvPr id="715" name="Google Shape;715;p101"/>
          <p:cNvSpPr txBox="1"/>
          <p:nvPr>
            <p:ph type="title"/>
          </p:nvPr>
        </p:nvSpPr>
        <p:spPr>
          <a:xfrm>
            <a:off x="311700" y="34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D966"/>
                </a:solidFill>
                <a:latin typeface="Pacifico"/>
                <a:ea typeface="Pacifico"/>
                <a:cs typeface="Pacifico"/>
                <a:sym typeface="Pacifico"/>
              </a:rPr>
              <a:t>References:</a:t>
            </a:r>
            <a:endParaRPr>
              <a:solidFill>
                <a:srgbClr val="FFD966"/>
              </a:solidFill>
              <a:latin typeface="Pacifico"/>
              <a:ea typeface="Pacifico"/>
              <a:cs typeface="Pacifico"/>
              <a:sym typeface="Pacifico"/>
            </a:endParaRPr>
          </a:p>
        </p:txBody>
      </p:sp>
      <p:sp>
        <p:nvSpPr>
          <p:cNvPr id="716" name="Google Shape;716;p101"/>
          <p:cNvSpPr txBox="1"/>
          <p:nvPr>
            <p:ph idx="1" type="body"/>
          </p:nvPr>
        </p:nvSpPr>
        <p:spPr>
          <a:xfrm>
            <a:off x="171925" y="1133850"/>
            <a:ext cx="8660400" cy="4302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Font typeface="Nunito"/>
              <a:buChar char="❏"/>
            </a:pPr>
            <a:r>
              <a:rPr lang="en" sz="1400" u="sng">
                <a:solidFill>
                  <a:schemeClr val="hlink"/>
                </a:solidFill>
                <a:latin typeface="Nunito"/>
                <a:ea typeface="Nunito"/>
                <a:cs typeface="Nunito"/>
                <a:sym typeface="Nunito"/>
                <a:hlinkClick r:id="rId3"/>
              </a:rPr>
              <a:t>https://www.tutorialspoint.com/mongodb/mongodb_java.htm</a:t>
            </a:r>
            <a:endParaRPr sz="1400">
              <a:solidFill>
                <a:srgbClr val="F7F7F7"/>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u="sng">
                <a:solidFill>
                  <a:schemeClr val="hlink"/>
                </a:solidFill>
                <a:latin typeface="Nunito"/>
                <a:ea typeface="Nunito"/>
                <a:cs typeface="Nunito"/>
                <a:sym typeface="Nunito"/>
                <a:hlinkClick r:id="rId4"/>
              </a:rPr>
              <a:t>https://code.tutsplus.com/tutorials/how-to-use-mongodb-stitch-in-android-apps--cms-31877</a:t>
            </a:r>
            <a:endParaRPr sz="1400">
              <a:solidFill>
                <a:srgbClr val="F7F7F7"/>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u="sng">
                <a:solidFill>
                  <a:schemeClr val="hlink"/>
                </a:solidFill>
                <a:latin typeface="Nunito"/>
                <a:ea typeface="Nunito"/>
                <a:cs typeface="Nunito"/>
                <a:sym typeface="Nunito"/>
                <a:hlinkClick r:id="rId5"/>
              </a:rPr>
              <a:t>https://www.mongodb.com/docs/realm/sdk/java/examples/connect-to-mongodb-realm-backend-app/</a:t>
            </a:r>
            <a:endParaRPr sz="1400">
              <a:solidFill>
                <a:srgbClr val="F7F7F7"/>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u="sng">
                <a:solidFill>
                  <a:schemeClr val="hlink"/>
                </a:solidFill>
                <a:latin typeface="Nunito"/>
                <a:ea typeface="Nunito"/>
                <a:cs typeface="Nunito"/>
                <a:sym typeface="Nunito"/>
                <a:hlinkClick r:id="rId6"/>
              </a:rPr>
              <a:t>https://towardsdatascience.com/pythons-geocoding-convert-a-list-of-addresses-into-a-map-f522ef513fd6</a:t>
            </a:r>
            <a:endParaRPr sz="1400">
              <a:solidFill>
                <a:srgbClr val="F7F7F7"/>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u="sng">
                <a:solidFill>
                  <a:schemeClr val="hlink"/>
                </a:solidFill>
                <a:latin typeface="Nunito"/>
                <a:ea typeface="Nunito"/>
                <a:cs typeface="Nunito"/>
                <a:sym typeface="Nunito"/>
                <a:hlinkClick r:id="rId7"/>
              </a:rPr>
              <a:t>https://towardsdatascience.com/things-to-do-with-latitude-longitude-data-using-geopy-python-1d356ed1ae30</a:t>
            </a:r>
            <a:endParaRPr sz="1400">
              <a:solidFill>
                <a:srgbClr val="F7F7F7"/>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u="sng">
                <a:solidFill>
                  <a:schemeClr val="hlink"/>
                </a:solidFill>
                <a:latin typeface="Nunito"/>
                <a:ea typeface="Nunito"/>
                <a:cs typeface="Nunito"/>
                <a:sym typeface="Nunito"/>
                <a:hlinkClick r:id="rId8"/>
              </a:rPr>
              <a:t>https://g</a:t>
            </a:r>
            <a:r>
              <a:rPr lang="en" sz="1400" u="sng">
                <a:solidFill>
                  <a:schemeClr val="accent5"/>
                </a:solidFill>
                <a:latin typeface="Nunito"/>
                <a:ea typeface="Nunito"/>
                <a:cs typeface="Nunito"/>
                <a:sym typeface="Nunito"/>
                <a:hlinkClick r:id="rId9">
                  <a:extLst>
                    <a:ext uri="{A12FA001-AC4F-418D-AE19-62706E023703}">
                      <ahyp:hlinkClr val="tx"/>
                    </a:ext>
                  </a:extLst>
                </a:hlinkClick>
              </a:rPr>
              <a:t>ithub.com/PhilJay/MPAndroidChart</a:t>
            </a:r>
            <a:endParaRPr sz="1400">
              <a:solidFill>
                <a:schemeClr val="accent5"/>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u="sng">
                <a:solidFill>
                  <a:schemeClr val="accent5"/>
                </a:solidFill>
                <a:latin typeface="Nunito"/>
                <a:ea typeface="Nunito"/>
                <a:cs typeface="Nunito"/>
                <a:sym typeface="Nunito"/>
                <a:hlinkClick r:id="rId10">
                  <a:extLst>
                    <a:ext uri="{A12FA001-AC4F-418D-AE19-62706E023703}">
                      <ahyp:hlinkClr val="tx"/>
                    </a:ext>
                  </a:extLst>
                </a:hlinkClick>
              </a:rPr>
              <a:t>https://www.thepyth</a:t>
            </a:r>
            <a:r>
              <a:rPr lang="en" sz="1400" u="sng">
                <a:solidFill>
                  <a:schemeClr val="hlink"/>
                </a:solidFill>
                <a:latin typeface="Nunito"/>
                <a:ea typeface="Nunito"/>
                <a:cs typeface="Nunito"/>
                <a:sym typeface="Nunito"/>
                <a:hlinkClick r:id="rId11"/>
              </a:rPr>
              <a:t>oncode.com/article/using-speech-recognition-to-convert-speech-to-text-python</a:t>
            </a:r>
            <a:endParaRPr sz="1400">
              <a:solidFill>
                <a:srgbClr val="F7F7F7"/>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u="sng">
                <a:solidFill>
                  <a:schemeClr val="hlink"/>
                </a:solidFill>
                <a:latin typeface="Nunito"/>
                <a:ea typeface="Nunito"/>
                <a:cs typeface="Nunito"/>
                <a:sym typeface="Nunito"/>
                <a:hlinkClick r:id="rId12"/>
              </a:rPr>
              <a:t>https://www.geeksforgeeks.org/extracting-locations-from-text-using-python/</a:t>
            </a:r>
            <a:endParaRPr sz="1400">
              <a:solidFill>
                <a:srgbClr val="F7F7F7"/>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u="sng">
                <a:solidFill>
                  <a:schemeClr val="hlink"/>
                </a:solidFill>
                <a:latin typeface="Nunito"/>
                <a:ea typeface="Nunito"/>
                <a:cs typeface="Nunito"/>
                <a:sym typeface="Nunito"/>
                <a:hlinkClick r:id="rId13"/>
              </a:rPr>
              <a:t>https://www.finedininglovers.com/article/best-food-waste-apps</a:t>
            </a:r>
            <a:endParaRPr sz="1400">
              <a:solidFill>
                <a:srgbClr val="F7F7F7"/>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u="sng">
                <a:solidFill>
                  <a:schemeClr val="hlink"/>
                </a:solidFill>
                <a:latin typeface="Nunito"/>
                <a:ea typeface="Nunito"/>
                <a:cs typeface="Nunito"/>
                <a:sym typeface="Nunito"/>
                <a:hlinkClick r:id="rId14"/>
              </a:rPr>
              <a:t>https://geopy.readthedocs.io/en/stable/</a:t>
            </a:r>
            <a:endParaRPr sz="1400">
              <a:solidFill>
                <a:schemeClr val="accent5"/>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sz="1400" u="sng">
                <a:solidFill>
                  <a:schemeClr val="hlink"/>
                </a:solidFill>
                <a:latin typeface="Nunito"/>
                <a:ea typeface="Nunito"/>
                <a:cs typeface="Nunito"/>
                <a:sym typeface="Nunito"/>
                <a:hlinkClick r:id="rId15"/>
              </a:rPr>
              <a:t>https://www.educba.com/mongodb-geospatial/</a:t>
            </a:r>
            <a:endParaRPr sz="1400">
              <a:solidFill>
                <a:srgbClr val="F7F7F7"/>
              </a:solidFill>
              <a:latin typeface="Nunito"/>
              <a:ea typeface="Nunito"/>
              <a:cs typeface="Nunito"/>
              <a:sym typeface="Nunito"/>
            </a:endParaRPr>
          </a:p>
          <a:p>
            <a:pPr indent="0" lvl="0" marL="457200" rtl="0" algn="l">
              <a:spcBef>
                <a:spcPts val="1200"/>
              </a:spcBef>
              <a:spcAft>
                <a:spcPts val="1200"/>
              </a:spcAft>
              <a:buNone/>
            </a:pPr>
            <a:r>
              <a:t/>
            </a:r>
            <a:endParaRPr sz="1400">
              <a:solidFill>
                <a:srgbClr val="F7F7F7"/>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acifico"/>
                <a:ea typeface="Pacifico"/>
                <a:cs typeface="Pacifico"/>
                <a:sym typeface="Pacifico"/>
              </a:rPr>
              <a:t>Natural Language Processing (NLP)</a:t>
            </a:r>
            <a:endParaRPr b="1">
              <a:latin typeface="Pacifico"/>
              <a:ea typeface="Pacifico"/>
              <a:cs typeface="Pacifico"/>
              <a:sym typeface="Pacifico"/>
            </a:endParaRPr>
          </a:p>
        </p:txBody>
      </p:sp>
      <p:pic>
        <p:nvPicPr>
          <p:cNvPr id="123" name="Google Shape;123;p21"/>
          <p:cNvPicPr preferRelativeResize="0"/>
          <p:nvPr/>
        </p:nvPicPr>
        <p:blipFill>
          <a:blip r:embed="rId3">
            <a:alphaModFix/>
          </a:blip>
          <a:stretch>
            <a:fillRect/>
          </a:stretch>
        </p:blipFill>
        <p:spPr>
          <a:xfrm>
            <a:off x="1121600" y="1333789"/>
            <a:ext cx="6900803" cy="30325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A7A7A"/>
            </a:gs>
            <a:gs pos="100000">
              <a:srgbClr val="393939"/>
            </a:gs>
          </a:gsLst>
          <a:path path="circle">
            <a:fillToRect b="50%" l="50%" r="50%" t="50%"/>
          </a:path>
          <a:tileRect/>
        </a:gradFill>
      </p:bgPr>
    </p:bg>
    <p:spTree>
      <p:nvGrpSpPr>
        <p:cNvPr id="720" name="Shape 720"/>
        <p:cNvGrpSpPr/>
        <p:nvPr/>
      </p:nvGrpSpPr>
      <p:grpSpPr>
        <a:xfrm>
          <a:off x="0" y="0"/>
          <a:ext cx="0" cy="0"/>
          <a:chOff x="0" y="0"/>
          <a:chExt cx="0" cy="0"/>
        </a:xfrm>
      </p:grpSpPr>
      <p:pic>
        <p:nvPicPr>
          <p:cNvPr id="721" name="Google Shape;721;p102"/>
          <p:cNvPicPr preferRelativeResize="0"/>
          <p:nvPr/>
        </p:nvPicPr>
        <p:blipFill>
          <a:blip r:embed="rId3">
            <a:alphaModFix/>
          </a:blip>
          <a:stretch>
            <a:fillRect/>
          </a:stretch>
        </p:blipFill>
        <p:spPr>
          <a:xfrm>
            <a:off x="2305850" y="526150"/>
            <a:ext cx="4644500" cy="4644500"/>
          </a:xfrm>
          <a:prstGeom prst="rect">
            <a:avLst/>
          </a:prstGeom>
          <a:noFill/>
          <a:ln>
            <a:noFill/>
          </a:ln>
        </p:spPr>
      </p:pic>
      <p:sp>
        <p:nvSpPr>
          <p:cNvPr id="722" name="Google Shape;722;p102"/>
          <p:cNvSpPr txBox="1"/>
          <p:nvPr/>
        </p:nvSpPr>
        <p:spPr>
          <a:xfrm>
            <a:off x="182550" y="64450"/>
            <a:ext cx="889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00"/>
                </a:solidFill>
                <a:latin typeface="Comic Sans MS"/>
                <a:ea typeface="Comic Sans MS"/>
                <a:cs typeface="Comic Sans MS"/>
                <a:sym typeface="Comic Sans MS"/>
              </a:rPr>
              <a:t>Demonstration video link:  </a:t>
            </a:r>
            <a:r>
              <a:rPr lang="en" sz="1700" u="sng">
                <a:solidFill>
                  <a:srgbClr val="00FFFF"/>
                </a:solidFill>
                <a:latin typeface="Nunito"/>
                <a:ea typeface="Nunito"/>
                <a:cs typeface="Nunito"/>
                <a:sym typeface="Nunito"/>
                <a:hlinkClick r:id="rId4">
                  <a:extLst>
                    <a:ext uri="{A12FA001-AC4F-418D-AE19-62706E023703}">
                      <ahyp:hlinkClr val="tx"/>
                    </a:ext>
                  </a:extLst>
                </a:hlinkClick>
              </a:rPr>
              <a:t>Demo VIDEO.mp4</a:t>
            </a:r>
            <a:r>
              <a:rPr lang="en" sz="1700">
                <a:solidFill>
                  <a:srgbClr val="00FFFF"/>
                </a:solidFill>
                <a:latin typeface="Nunito"/>
                <a:ea typeface="Nunito"/>
                <a:cs typeface="Nunito"/>
                <a:sym typeface="Nunito"/>
              </a:rPr>
              <a:t> </a:t>
            </a:r>
            <a:endParaRPr sz="1700">
              <a:solidFill>
                <a:srgbClr val="00FFFF"/>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